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66712"/>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CBCCCE"/>
                </a:solidFill>
                <a:latin typeface="Instrument Sans Semi Bold" pitchFamily="34" charset="0"/>
                <a:ea typeface="Instrument Sans Semi Bold" pitchFamily="34" charset="-122"/>
                <a:cs typeface="Instrument Sans Semi Bold" pitchFamily="34" charset="-120"/>
              </a:rPr>
              <a:t>Introduction to Python Lists (Arrays)</a:t>
            </a:r>
            <a:endParaRPr lang="en-US" sz="3900" dirty="0"/>
          </a:p>
        </p:txBody>
      </p:sp>
      <p:sp>
        <p:nvSpPr>
          <p:cNvPr id="4" name="Text 1"/>
          <p:cNvSpPr/>
          <p:nvPr/>
        </p:nvSpPr>
        <p:spPr>
          <a:xfrm>
            <a:off x="6280190" y="3804523"/>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Welcome to your first fundamental building block in the world of Data Structures and Algorithms: Python Lists. These versatile structures are essential for organizing data and solving complex coding challenges. Think of a Python List as your customizable shopping list, where you can add, remove, or change items at any time, keeping everything perfectly organized.</a:t>
            </a:r>
            <a:endParaRPr lang="en-US" sz="1550" dirty="0"/>
          </a:p>
        </p:txBody>
      </p:sp>
      <p:sp>
        <p:nvSpPr>
          <p:cNvPr id="5" name="Shape 2"/>
          <p:cNvSpPr/>
          <p:nvPr/>
        </p:nvSpPr>
        <p:spPr>
          <a:xfrm>
            <a:off x="6280190" y="5630347"/>
            <a:ext cx="317540" cy="317540"/>
          </a:xfrm>
          <a:prstGeom prst="roundRect">
            <a:avLst>
              <a:gd name="adj" fmla="val 28793492"/>
            </a:avLst>
          </a:prstGeom>
          <a:solidFill>
            <a:srgbClr val="B463EF"/>
          </a:solidFill>
          <a:ln w="7620">
            <a:solidFill>
              <a:srgbClr val="38383C"/>
            </a:solidFill>
            <a:prstDash val="solid"/>
          </a:ln>
        </p:spPr>
      </p:sp>
      <p:sp>
        <p:nvSpPr>
          <p:cNvPr id="6" name="Text 3"/>
          <p:cNvSpPr/>
          <p:nvPr/>
        </p:nvSpPr>
        <p:spPr>
          <a:xfrm>
            <a:off x="6382583" y="5740360"/>
            <a:ext cx="112752" cy="97512"/>
          </a:xfrm>
          <a:prstGeom prst="rect">
            <a:avLst/>
          </a:prstGeom>
          <a:noFill/>
          <a:ln/>
        </p:spPr>
        <p:txBody>
          <a:bodyPr wrap="none" lIns="0" tIns="0" rIns="0" bIns="0" rtlCol="0" anchor="t"/>
          <a:lstStyle/>
          <a:p>
            <a:pPr algn="ctr" indent="0" marL="0">
              <a:lnSpc>
                <a:spcPts val="750"/>
              </a:lnSpc>
              <a:buNone/>
            </a:pPr>
            <a:r>
              <a:rPr lang="en-US" sz="750" dirty="0">
                <a:solidFill>
                  <a:srgbClr val="38383C"/>
                </a:solidFill>
                <a:latin typeface="Instrument Sans Medium" pitchFamily="34" charset="0"/>
                <a:ea typeface="Instrument Sans Medium" pitchFamily="34" charset="-122"/>
                <a:cs typeface="Instrument Sans Medium" pitchFamily="34" charset="-120"/>
              </a:rPr>
              <a:t>MI</a:t>
            </a:r>
            <a:endParaRPr lang="en-US" sz="750" dirty="0"/>
          </a:p>
        </p:txBody>
      </p:sp>
      <p:sp>
        <p:nvSpPr>
          <p:cNvPr id="7" name="Text 4"/>
          <p:cNvSpPr/>
          <p:nvPr/>
        </p:nvSpPr>
        <p:spPr>
          <a:xfrm>
            <a:off x="6696908" y="5615464"/>
            <a:ext cx="2989064" cy="347305"/>
          </a:xfrm>
          <a:prstGeom prst="rect">
            <a:avLst/>
          </a:prstGeom>
          <a:noFill/>
          <a:ln/>
        </p:spPr>
        <p:txBody>
          <a:bodyPr wrap="none" lIns="0" tIns="0" rIns="0" bIns="0" rtlCol="0" anchor="t"/>
          <a:lstStyle/>
          <a:p>
            <a:pPr algn="l" indent="0" marL="0">
              <a:lnSpc>
                <a:spcPts val="2700"/>
              </a:lnSpc>
              <a:buNone/>
            </a:pPr>
            <a:r>
              <a:rPr lang="en-US" sz="1950" b="1" dirty="0">
                <a:solidFill>
                  <a:srgbClr val="CFD0D8"/>
                </a:solidFill>
                <a:latin typeface="Instrument Sans Bold" pitchFamily="34" charset="0"/>
                <a:ea typeface="Instrument Sans Bold" pitchFamily="34" charset="-122"/>
                <a:cs typeface="Instrument Sans Bold" pitchFamily="34" charset="-120"/>
              </a:rPr>
              <a:t>by Muhammad Zohad  Ijaz</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9111" y="618649"/>
            <a:ext cx="7678579" cy="1144905"/>
          </a:xfrm>
          <a:prstGeom prst="rect">
            <a:avLst/>
          </a:prstGeom>
          <a:noFill/>
          <a:ln/>
        </p:spPr>
        <p:txBody>
          <a:bodyPr wrap="square" lIns="0" tIns="0" rIns="0" bIns="0" rtlCol="0" anchor="t"/>
          <a:lstStyle/>
          <a:p>
            <a:pPr algn="l" indent="0" marL="0">
              <a:lnSpc>
                <a:spcPts val="4500"/>
              </a:lnSpc>
              <a:buNone/>
            </a:pPr>
            <a:r>
              <a:rPr lang="en-US" sz="3600" dirty="0">
                <a:solidFill>
                  <a:srgbClr val="CBCCCE"/>
                </a:solidFill>
                <a:latin typeface="Instrument Sans Semi Bold" pitchFamily="34" charset="0"/>
                <a:ea typeface="Instrument Sans Semi Bold" pitchFamily="34" charset="-122"/>
                <a:cs typeface="Instrument Sans Semi Bold" pitchFamily="34" charset="-120"/>
              </a:rPr>
              <a:t>Conclusion: Your Journey with Python Lists</a:t>
            </a:r>
            <a:endParaRPr lang="en-US" sz="3600" dirty="0"/>
          </a:p>
        </p:txBody>
      </p:sp>
      <p:sp>
        <p:nvSpPr>
          <p:cNvPr id="4" name="Shape 1"/>
          <p:cNvSpPr/>
          <p:nvPr/>
        </p:nvSpPr>
        <p:spPr>
          <a:xfrm>
            <a:off x="6219111" y="2038231"/>
            <a:ext cx="412075" cy="412075"/>
          </a:xfrm>
          <a:prstGeom prst="roundRect">
            <a:avLst>
              <a:gd name="adj" fmla="val 18672"/>
            </a:avLst>
          </a:prstGeom>
          <a:solidFill>
            <a:srgbClr val="3D3D42"/>
          </a:solidFill>
          <a:ln w="7620">
            <a:solidFill>
              <a:srgbClr val="56565B"/>
            </a:solidFill>
            <a:prstDash val="solid"/>
          </a:ln>
        </p:spPr>
      </p:sp>
      <p:sp>
        <p:nvSpPr>
          <p:cNvPr id="5" name="Text 2"/>
          <p:cNvSpPr/>
          <p:nvPr/>
        </p:nvSpPr>
        <p:spPr>
          <a:xfrm>
            <a:off x="6287750" y="2072521"/>
            <a:ext cx="274677" cy="343376"/>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1</a:t>
            </a:r>
            <a:endParaRPr lang="en-US" sz="2150" dirty="0"/>
          </a:p>
        </p:txBody>
      </p:sp>
      <p:sp>
        <p:nvSpPr>
          <p:cNvPr id="6" name="Text 3"/>
          <p:cNvSpPr/>
          <p:nvPr/>
        </p:nvSpPr>
        <p:spPr>
          <a:xfrm>
            <a:off x="6814304" y="2101096"/>
            <a:ext cx="2289929" cy="286107"/>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Recap</a:t>
            </a:r>
            <a:endParaRPr lang="en-US" sz="1800" dirty="0"/>
          </a:p>
        </p:txBody>
      </p:sp>
      <p:sp>
        <p:nvSpPr>
          <p:cNvPr id="7" name="Text 4"/>
          <p:cNvSpPr/>
          <p:nvPr/>
        </p:nvSpPr>
        <p:spPr>
          <a:xfrm>
            <a:off x="6814304" y="2497098"/>
            <a:ext cx="7083385" cy="586264"/>
          </a:xfrm>
          <a:prstGeom prst="rect">
            <a:avLst/>
          </a:prstGeom>
          <a:noFill/>
          <a:ln/>
        </p:spPr>
        <p:txBody>
          <a:bodyPr wrap="squar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Python lists are incredibly versatile, ordered, and mutable data collections. They are your go-to for flexible data storage and manipulation in Python.</a:t>
            </a:r>
            <a:endParaRPr lang="en-US" sz="1400" dirty="0"/>
          </a:p>
        </p:txBody>
      </p:sp>
      <p:sp>
        <p:nvSpPr>
          <p:cNvPr id="8" name="Shape 5"/>
          <p:cNvSpPr/>
          <p:nvPr/>
        </p:nvSpPr>
        <p:spPr>
          <a:xfrm>
            <a:off x="6219111" y="3449717"/>
            <a:ext cx="412075" cy="412075"/>
          </a:xfrm>
          <a:prstGeom prst="roundRect">
            <a:avLst>
              <a:gd name="adj" fmla="val 18672"/>
            </a:avLst>
          </a:prstGeom>
          <a:solidFill>
            <a:srgbClr val="3D3D42"/>
          </a:solidFill>
          <a:ln w="7620">
            <a:solidFill>
              <a:srgbClr val="56565B"/>
            </a:solidFill>
            <a:prstDash val="solid"/>
          </a:ln>
        </p:spPr>
      </p:sp>
      <p:sp>
        <p:nvSpPr>
          <p:cNvPr id="9" name="Text 6"/>
          <p:cNvSpPr/>
          <p:nvPr/>
        </p:nvSpPr>
        <p:spPr>
          <a:xfrm>
            <a:off x="6287750" y="3484007"/>
            <a:ext cx="274677" cy="343376"/>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2</a:t>
            </a:r>
            <a:endParaRPr lang="en-US" sz="2150" dirty="0"/>
          </a:p>
        </p:txBody>
      </p:sp>
      <p:sp>
        <p:nvSpPr>
          <p:cNvPr id="10" name="Text 7"/>
          <p:cNvSpPr/>
          <p:nvPr/>
        </p:nvSpPr>
        <p:spPr>
          <a:xfrm>
            <a:off x="6814304" y="3512582"/>
            <a:ext cx="2289929" cy="286107"/>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Practice is Key</a:t>
            </a:r>
            <a:endParaRPr lang="en-US" sz="1800" dirty="0"/>
          </a:p>
        </p:txBody>
      </p:sp>
      <p:sp>
        <p:nvSpPr>
          <p:cNvPr id="11" name="Text 8"/>
          <p:cNvSpPr/>
          <p:nvPr/>
        </p:nvSpPr>
        <p:spPr>
          <a:xfrm>
            <a:off x="6814304" y="3908584"/>
            <a:ext cx="7083385" cy="879396"/>
          </a:xfrm>
          <a:prstGeom prst="rect">
            <a:avLst/>
          </a:prstGeom>
          <a:noFill/>
          <a:ln/>
        </p:spPr>
        <p:txBody>
          <a:bodyPr wrap="squar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Mastering these basic operations—creation, access, insertion, deletion, and search—is fundamental for writing efficient and effective code, especially when tackling Data Structures and Algorithms problems.</a:t>
            </a:r>
            <a:endParaRPr lang="en-US" sz="1400" dirty="0"/>
          </a:p>
        </p:txBody>
      </p:sp>
      <p:sp>
        <p:nvSpPr>
          <p:cNvPr id="12" name="Shape 9"/>
          <p:cNvSpPr/>
          <p:nvPr/>
        </p:nvSpPr>
        <p:spPr>
          <a:xfrm>
            <a:off x="6219111" y="5154335"/>
            <a:ext cx="412075" cy="412075"/>
          </a:xfrm>
          <a:prstGeom prst="roundRect">
            <a:avLst>
              <a:gd name="adj" fmla="val 18672"/>
            </a:avLst>
          </a:prstGeom>
          <a:solidFill>
            <a:srgbClr val="3D3D42"/>
          </a:solidFill>
          <a:ln w="7620">
            <a:solidFill>
              <a:srgbClr val="56565B"/>
            </a:solidFill>
            <a:prstDash val="solid"/>
          </a:ln>
        </p:spPr>
      </p:sp>
      <p:sp>
        <p:nvSpPr>
          <p:cNvPr id="13" name="Text 10"/>
          <p:cNvSpPr/>
          <p:nvPr/>
        </p:nvSpPr>
        <p:spPr>
          <a:xfrm>
            <a:off x="6287750" y="5188625"/>
            <a:ext cx="274677" cy="343376"/>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3</a:t>
            </a:r>
            <a:endParaRPr lang="en-US" sz="2150" dirty="0"/>
          </a:p>
        </p:txBody>
      </p:sp>
      <p:sp>
        <p:nvSpPr>
          <p:cNvPr id="14" name="Text 11"/>
          <p:cNvSpPr/>
          <p:nvPr/>
        </p:nvSpPr>
        <p:spPr>
          <a:xfrm>
            <a:off x="6814304" y="5217200"/>
            <a:ext cx="2289929" cy="286107"/>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Next Steps</a:t>
            </a:r>
            <a:endParaRPr lang="en-US" sz="1800" dirty="0"/>
          </a:p>
        </p:txBody>
      </p:sp>
      <p:sp>
        <p:nvSpPr>
          <p:cNvPr id="15" name="Text 12"/>
          <p:cNvSpPr/>
          <p:nvPr/>
        </p:nvSpPr>
        <p:spPr>
          <a:xfrm>
            <a:off x="6814304" y="5613202"/>
            <a:ext cx="7083385" cy="586264"/>
          </a:xfrm>
          <a:prstGeom prst="rect">
            <a:avLst/>
          </a:prstGeom>
          <a:noFill/>
          <a:ln/>
        </p:spPr>
        <p:txBody>
          <a:bodyPr wrap="squar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To further optimize your queue operations, explore `collections.deque`. Then, dive into specific DSA problems to apply your list knowledge to real-world scenarios.</a:t>
            </a:r>
            <a:endParaRPr lang="en-US" sz="1400" dirty="0"/>
          </a:p>
        </p:txBody>
      </p:sp>
      <p:sp>
        <p:nvSpPr>
          <p:cNvPr id="16" name="Shape 13"/>
          <p:cNvSpPr/>
          <p:nvPr/>
        </p:nvSpPr>
        <p:spPr>
          <a:xfrm>
            <a:off x="6219111" y="6565821"/>
            <a:ext cx="412075" cy="412075"/>
          </a:xfrm>
          <a:prstGeom prst="roundRect">
            <a:avLst>
              <a:gd name="adj" fmla="val 18672"/>
            </a:avLst>
          </a:prstGeom>
          <a:solidFill>
            <a:srgbClr val="3D3D42"/>
          </a:solidFill>
          <a:ln w="7620">
            <a:solidFill>
              <a:srgbClr val="56565B"/>
            </a:solidFill>
            <a:prstDash val="solid"/>
          </a:ln>
        </p:spPr>
      </p:sp>
      <p:sp>
        <p:nvSpPr>
          <p:cNvPr id="17" name="Text 14"/>
          <p:cNvSpPr/>
          <p:nvPr/>
        </p:nvSpPr>
        <p:spPr>
          <a:xfrm>
            <a:off x="6287750" y="6600111"/>
            <a:ext cx="274677" cy="343376"/>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4</a:t>
            </a:r>
            <a:endParaRPr lang="en-US" sz="2150" dirty="0"/>
          </a:p>
        </p:txBody>
      </p:sp>
      <p:sp>
        <p:nvSpPr>
          <p:cNvPr id="18" name="Text 15"/>
          <p:cNvSpPr/>
          <p:nvPr/>
        </p:nvSpPr>
        <p:spPr>
          <a:xfrm>
            <a:off x="6814304" y="6628686"/>
            <a:ext cx="2289929" cy="286107"/>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Challenge</a:t>
            </a:r>
            <a:endParaRPr lang="en-US" sz="1800" dirty="0"/>
          </a:p>
        </p:txBody>
      </p:sp>
      <p:sp>
        <p:nvSpPr>
          <p:cNvPr id="19" name="Text 16"/>
          <p:cNvSpPr/>
          <p:nvPr/>
        </p:nvSpPr>
        <p:spPr>
          <a:xfrm>
            <a:off x="6814304" y="7024688"/>
            <a:ext cx="7083385" cy="586264"/>
          </a:xfrm>
          <a:prstGeom prst="rect">
            <a:avLst/>
          </a:prstGeom>
          <a:noFill/>
          <a:ln/>
        </p:spPr>
        <p:txBody>
          <a:bodyPr wrap="square" lIns="0" tIns="0" rIns="0" bIns="0" rtlCol="0" anchor="t"/>
          <a:lstStyle/>
          <a:p>
            <a:pPr algn="l" indent="0" marL="0">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As a practical exercise, try implementing a simple stack or queue from scratch using only the list operations you've learned today. This will solidify your understanding!</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55665" y="602456"/>
            <a:ext cx="3774638" cy="434102"/>
          </a:xfrm>
          <a:prstGeom prst="rect">
            <a:avLst/>
          </a:prstGeom>
          <a:noFill/>
          <a:ln/>
        </p:spPr>
        <p:txBody>
          <a:bodyPr wrap="none" lIns="0" tIns="0" rIns="0" bIns="0" rtlCol="0" anchor="t"/>
          <a:lstStyle/>
          <a:p>
            <a:pPr algn="l" indent="0" marL="0">
              <a:lnSpc>
                <a:spcPts val="3400"/>
              </a:lnSpc>
              <a:buNone/>
            </a:pPr>
            <a:r>
              <a:rPr lang="en-US" sz="2700" dirty="0">
                <a:solidFill>
                  <a:srgbClr val="CBCCCE"/>
                </a:solidFill>
                <a:latin typeface="Instrument Sans Semi Bold" pitchFamily="34" charset="0"/>
                <a:ea typeface="Instrument Sans Semi Bold" pitchFamily="34" charset="-122"/>
                <a:cs typeface="Instrument Sans Semi Bold" pitchFamily="34" charset="-120"/>
              </a:rPr>
              <a:t>What are Python Lists?</a:t>
            </a:r>
            <a:endParaRPr lang="en-US" sz="2700" dirty="0"/>
          </a:p>
        </p:txBody>
      </p:sp>
      <p:pic>
        <p:nvPicPr>
          <p:cNvPr id="4" name="Image 1" descr="preencoded.png">    </p:cNvPr>
          <p:cNvPicPr>
            <a:picLocks noChangeAspect="1"/>
          </p:cNvPicPr>
          <p:nvPr/>
        </p:nvPicPr>
        <p:blipFill>
          <a:blip r:embed="rId2"/>
          <a:stretch>
            <a:fillRect/>
          </a:stretch>
        </p:blipFill>
        <p:spPr>
          <a:xfrm>
            <a:off x="555665" y="1244918"/>
            <a:ext cx="416719" cy="416719"/>
          </a:xfrm>
          <a:prstGeom prst="rect">
            <a:avLst/>
          </a:prstGeom>
        </p:spPr>
      </p:pic>
      <p:sp>
        <p:nvSpPr>
          <p:cNvPr id="5" name="Text 1"/>
          <p:cNvSpPr/>
          <p:nvPr/>
        </p:nvSpPr>
        <p:spPr>
          <a:xfrm>
            <a:off x="555665" y="1835229"/>
            <a:ext cx="1736408" cy="216932"/>
          </a:xfrm>
          <a:prstGeom prst="rect">
            <a:avLst/>
          </a:prstGeom>
          <a:noFill/>
          <a:ln/>
        </p:spPr>
        <p:txBody>
          <a:bodyPr wrap="none" lIns="0" tIns="0" rIns="0" bIns="0" rtlCol="0" anchor="t"/>
          <a:lstStyle/>
          <a:p>
            <a:pPr algn="l" indent="0" marL="0">
              <a:lnSpc>
                <a:spcPts val="1700"/>
              </a:lnSpc>
              <a:buNone/>
            </a:pPr>
            <a:r>
              <a:rPr lang="en-US" sz="1350" dirty="0">
                <a:solidFill>
                  <a:srgbClr val="CFD0D8"/>
                </a:solidFill>
                <a:latin typeface="Instrument Sans Semi Bold" pitchFamily="34" charset="0"/>
                <a:ea typeface="Instrument Sans Semi Bold" pitchFamily="34" charset="-122"/>
                <a:cs typeface="Instrument Sans Semi Bold" pitchFamily="34" charset="-120"/>
              </a:rPr>
              <a:t>Ordered Collection</a:t>
            </a:r>
            <a:endParaRPr lang="en-US" sz="1350" dirty="0"/>
          </a:p>
        </p:txBody>
      </p:sp>
      <p:sp>
        <p:nvSpPr>
          <p:cNvPr id="6" name="Text 2"/>
          <p:cNvSpPr/>
          <p:nvPr/>
        </p:nvSpPr>
        <p:spPr>
          <a:xfrm>
            <a:off x="555665" y="2135505"/>
            <a:ext cx="8032671" cy="444579"/>
          </a:xfrm>
          <a:prstGeom prst="rect">
            <a:avLst/>
          </a:prstGeom>
          <a:noFill/>
          <a:ln/>
        </p:spPr>
        <p:txBody>
          <a:bodyPr wrap="square" lIns="0" tIns="0" rIns="0" bIns="0" rtlCol="0" anchor="t"/>
          <a:lstStyle/>
          <a:p>
            <a:pPr algn="l" indent="0" marL="0">
              <a:lnSpc>
                <a:spcPts val="1750"/>
              </a:lnSpc>
              <a:buNone/>
            </a:pPr>
            <a:r>
              <a:rPr lang="en-US" sz="1050" dirty="0">
                <a:solidFill>
                  <a:srgbClr val="CFD0D8"/>
                </a:solidFill>
                <a:latin typeface="Instrument Sans Medium" pitchFamily="34" charset="0"/>
                <a:ea typeface="Instrument Sans Medium" pitchFamily="34" charset="-122"/>
                <a:cs typeface="Instrument Sans Medium" pitchFamily="34" charset="-120"/>
              </a:rPr>
              <a:t>Items in a Python list maintain their specific order, much like a numbered list. The position of each item is preserved, ensuring that when you retrieve an element, it's exactly where you expect it to be.</a:t>
            </a:r>
            <a:endParaRPr lang="en-US" sz="1050" dirty="0"/>
          </a:p>
        </p:txBody>
      </p:sp>
      <p:pic>
        <p:nvPicPr>
          <p:cNvPr id="7" name="Image 2" descr="preencoded.png">    </p:cNvPr>
          <p:cNvPicPr>
            <a:picLocks noChangeAspect="1"/>
          </p:cNvPicPr>
          <p:nvPr/>
        </p:nvPicPr>
        <p:blipFill>
          <a:blip r:embed="rId3"/>
          <a:stretch>
            <a:fillRect/>
          </a:stretch>
        </p:blipFill>
        <p:spPr>
          <a:xfrm>
            <a:off x="555665" y="2927271"/>
            <a:ext cx="416719" cy="416719"/>
          </a:xfrm>
          <a:prstGeom prst="rect">
            <a:avLst/>
          </a:prstGeom>
        </p:spPr>
      </p:pic>
      <p:sp>
        <p:nvSpPr>
          <p:cNvPr id="8" name="Text 3"/>
          <p:cNvSpPr/>
          <p:nvPr/>
        </p:nvSpPr>
        <p:spPr>
          <a:xfrm>
            <a:off x="555665" y="3517583"/>
            <a:ext cx="1736408" cy="216932"/>
          </a:xfrm>
          <a:prstGeom prst="rect">
            <a:avLst/>
          </a:prstGeom>
          <a:noFill/>
          <a:ln/>
        </p:spPr>
        <p:txBody>
          <a:bodyPr wrap="none" lIns="0" tIns="0" rIns="0" bIns="0" rtlCol="0" anchor="t"/>
          <a:lstStyle/>
          <a:p>
            <a:pPr algn="l" indent="0" marL="0">
              <a:lnSpc>
                <a:spcPts val="1700"/>
              </a:lnSpc>
              <a:buNone/>
            </a:pPr>
            <a:r>
              <a:rPr lang="en-US" sz="1350" dirty="0">
                <a:solidFill>
                  <a:srgbClr val="CFD0D8"/>
                </a:solidFill>
                <a:latin typeface="Instrument Sans Semi Bold" pitchFamily="34" charset="0"/>
                <a:ea typeface="Instrument Sans Semi Bold" pitchFamily="34" charset="-122"/>
                <a:cs typeface="Instrument Sans Semi Bold" pitchFamily="34" charset="-120"/>
              </a:rPr>
              <a:t>Mutable</a:t>
            </a:r>
            <a:endParaRPr lang="en-US" sz="1350" dirty="0"/>
          </a:p>
        </p:txBody>
      </p:sp>
      <p:sp>
        <p:nvSpPr>
          <p:cNvPr id="9" name="Text 4"/>
          <p:cNvSpPr/>
          <p:nvPr/>
        </p:nvSpPr>
        <p:spPr>
          <a:xfrm>
            <a:off x="555665" y="3817858"/>
            <a:ext cx="8032671" cy="444579"/>
          </a:xfrm>
          <a:prstGeom prst="rect">
            <a:avLst/>
          </a:prstGeom>
          <a:noFill/>
          <a:ln/>
        </p:spPr>
        <p:txBody>
          <a:bodyPr wrap="square" lIns="0" tIns="0" rIns="0" bIns="0" rtlCol="0" anchor="t"/>
          <a:lstStyle/>
          <a:p>
            <a:pPr algn="l" indent="0" marL="0">
              <a:lnSpc>
                <a:spcPts val="1750"/>
              </a:lnSpc>
              <a:buNone/>
            </a:pPr>
            <a:r>
              <a:rPr lang="en-US" sz="1050" dirty="0">
                <a:solidFill>
                  <a:srgbClr val="CFD0D8"/>
                </a:solidFill>
                <a:latin typeface="Instrument Sans Medium" pitchFamily="34" charset="0"/>
                <a:ea typeface="Instrument Sans Medium" pitchFamily="34" charset="-122"/>
                <a:cs typeface="Instrument Sans Medium" pitchFamily="34" charset="-120"/>
              </a:rPr>
              <a:t>One of the key features of Python lists is their mutability. This means you can change, add, or remove items even after the list has been created, offering incredible flexibility for dynamic data management.</a:t>
            </a:r>
            <a:endParaRPr lang="en-US" sz="1050" dirty="0"/>
          </a:p>
        </p:txBody>
      </p:sp>
      <p:pic>
        <p:nvPicPr>
          <p:cNvPr id="10" name="Image 3" descr="preencoded.png">    </p:cNvPr>
          <p:cNvPicPr>
            <a:picLocks noChangeAspect="1"/>
          </p:cNvPicPr>
          <p:nvPr/>
        </p:nvPicPr>
        <p:blipFill>
          <a:blip r:embed="rId4"/>
          <a:stretch>
            <a:fillRect/>
          </a:stretch>
        </p:blipFill>
        <p:spPr>
          <a:xfrm>
            <a:off x="555665" y="4609624"/>
            <a:ext cx="416719" cy="416719"/>
          </a:xfrm>
          <a:prstGeom prst="rect">
            <a:avLst/>
          </a:prstGeom>
        </p:spPr>
      </p:pic>
      <p:sp>
        <p:nvSpPr>
          <p:cNvPr id="11" name="Text 5"/>
          <p:cNvSpPr/>
          <p:nvPr/>
        </p:nvSpPr>
        <p:spPr>
          <a:xfrm>
            <a:off x="555665" y="5199936"/>
            <a:ext cx="1736408" cy="216932"/>
          </a:xfrm>
          <a:prstGeom prst="rect">
            <a:avLst/>
          </a:prstGeom>
          <a:noFill/>
          <a:ln/>
        </p:spPr>
        <p:txBody>
          <a:bodyPr wrap="none" lIns="0" tIns="0" rIns="0" bIns="0" rtlCol="0" anchor="t"/>
          <a:lstStyle/>
          <a:p>
            <a:pPr algn="l" indent="0" marL="0">
              <a:lnSpc>
                <a:spcPts val="1700"/>
              </a:lnSpc>
              <a:buNone/>
            </a:pPr>
            <a:r>
              <a:rPr lang="en-US" sz="1350" dirty="0">
                <a:solidFill>
                  <a:srgbClr val="CFD0D8"/>
                </a:solidFill>
                <a:latin typeface="Instrument Sans Semi Bold" pitchFamily="34" charset="0"/>
                <a:ea typeface="Instrument Sans Semi Bold" pitchFamily="34" charset="-122"/>
                <a:cs typeface="Instrument Sans Semi Bold" pitchFamily="34" charset="-120"/>
              </a:rPr>
              <a:t>Heterogeneous</a:t>
            </a:r>
            <a:endParaRPr lang="en-US" sz="1350" dirty="0"/>
          </a:p>
        </p:txBody>
      </p:sp>
      <p:sp>
        <p:nvSpPr>
          <p:cNvPr id="12" name="Text 6"/>
          <p:cNvSpPr/>
          <p:nvPr/>
        </p:nvSpPr>
        <p:spPr>
          <a:xfrm>
            <a:off x="555665" y="5500211"/>
            <a:ext cx="8032671" cy="444579"/>
          </a:xfrm>
          <a:prstGeom prst="rect">
            <a:avLst/>
          </a:prstGeom>
          <a:noFill/>
          <a:ln/>
        </p:spPr>
        <p:txBody>
          <a:bodyPr wrap="square" lIns="0" tIns="0" rIns="0" bIns="0" rtlCol="0" anchor="t"/>
          <a:lstStyle/>
          <a:p>
            <a:pPr algn="l" indent="0" marL="0">
              <a:lnSpc>
                <a:spcPts val="1750"/>
              </a:lnSpc>
              <a:buNone/>
            </a:pPr>
            <a:r>
              <a:rPr lang="en-US" sz="1050" dirty="0">
                <a:solidFill>
                  <a:srgbClr val="CFD0D8"/>
                </a:solidFill>
                <a:latin typeface="Instrument Sans Medium" pitchFamily="34" charset="0"/>
                <a:ea typeface="Instrument Sans Medium" pitchFamily="34" charset="-122"/>
                <a:cs typeface="Instrument Sans Medium" pitchFamily="34" charset="-120"/>
              </a:rPr>
              <a:t>Unlike arrays in some other languages, Python lists are highly flexible. They can store different data types—numbers, strings, booleans, or even other lists—all within a single collection, allowing for diverse data representation.</a:t>
            </a:r>
            <a:endParaRPr lang="en-US" sz="1050" dirty="0"/>
          </a:p>
        </p:txBody>
      </p:sp>
      <p:pic>
        <p:nvPicPr>
          <p:cNvPr id="13" name="Image 4" descr="preencoded.png">    </p:cNvPr>
          <p:cNvPicPr>
            <a:picLocks noChangeAspect="1"/>
          </p:cNvPicPr>
          <p:nvPr/>
        </p:nvPicPr>
        <p:blipFill>
          <a:blip r:embed="rId5"/>
          <a:stretch>
            <a:fillRect/>
          </a:stretch>
        </p:blipFill>
        <p:spPr>
          <a:xfrm>
            <a:off x="555665" y="6291977"/>
            <a:ext cx="416719" cy="416719"/>
          </a:xfrm>
          <a:prstGeom prst="rect">
            <a:avLst/>
          </a:prstGeom>
        </p:spPr>
      </p:pic>
      <p:sp>
        <p:nvSpPr>
          <p:cNvPr id="14" name="Text 7"/>
          <p:cNvSpPr/>
          <p:nvPr/>
        </p:nvSpPr>
        <p:spPr>
          <a:xfrm>
            <a:off x="555665" y="6882289"/>
            <a:ext cx="1736408" cy="216932"/>
          </a:xfrm>
          <a:prstGeom prst="rect">
            <a:avLst/>
          </a:prstGeom>
          <a:noFill/>
          <a:ln/>
        </p:spPr>
        <p:txBody>
          <a:bodyPr wrap="none" lIns="0" tIns="0" rIns="0" bIns="0" rtlCol="0" anchor="t"/>
          <a:lstStyle/>
          <a:p>
            <a:pPr algn="l" indent="0" marL="0">
              <a:lnSpc>
                <a:spcPts val="1700"/>
              </a:lnSpc>
              <a:buNone/>
            </a:pPr>
            <a:r>
              <a:rPr lang="en-US" sz="1350" dirty="0">
                <a:solidFill>
                  <a:srgbClr val="CFD0D8"/>
                </a:solidFill>
                <a:latin typeface="Instrument Sans Semi Bold" pitchFamily="34" charset="0"/>
                <a:ea typeface="Instrument Sans Semi Bold" pitchFamily="34" charset="-122"/>
                <a:cs typeface="Instrument Sans Semi Bold" pitchFamily="34" charset="-120"/>
              </a:rPr>
              <a:t>Dynamic Size</a:t>
            </a:r>
            <a:endParaRPr lang="en-US" sz="1350" dirty="0"/>
          </a:p>
        </p:txBody>
      </p:sp>
      <p:sp>
        <p:nvSpPr>
          <p:cNvPr id="15" name="Text 8"/>
          <p:cNvSpPr/>
          <p:nvPr/>
        </p:nvSpPr>
        <p:spPr>
          <a:xfrm>
            <a:off x="555665" y="7182564"/>
            <a:ext cx="8032671" cy="444579"/>
          </a:xfrm>
          <a:prstGeom prst="rect">
            <a:avLst/>
          </a:prstGeom>
          <a:noFill/>
          <a:ln/>
        </p:spPr>
        <p:txBody>
          <a:bodyPr wrap="square" lIns="0" tIns="0" rIns="0" bIns="0" rtlCol="0" anchor="t"/>
          <a:lstStyle/>
          <a:p>
            <a:pPr algn="l" indent="0" marL="0">
              <a:lnSpc>
                <a:spcPts val="1750"/>
              </a:lnSpc>
              <a:buNone/>
            </a:pPr>
            <a:r>
              <a:rPr lang="en-US" sz="1050" dirty="0">
                <a:solidFill>
                  <a:srgbClr val="CFD0D8"/>
                </a:solidFill>
                <a:latin typeface="Instrument Sans Medium" pitchFamily="34" charset="0"/>
                <a:ea typeface="Instrument Sans Medium" pitchFamily="34" charset="-122"/>
                <a:cs typeface="Instrument Sans Medium" pitchFamily="34" charset="-120"/>
              </a:rPr>
              <a:t>Python lists can automatically grow or shrink as needed. You don't have to pre-define their size, which simplifies memory management and makes them incredibly adaptable for handling varying amounts of data without manual resizing.</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31150"/>
            <a:ext cx="6705838" cy="620078"/>
          </a:xfrm>
          <a:prstGeom prst="rect">
            <a:avLst/>
          </a:prstGeom>
          <a:noFill/>
          <a:ln/>
        </p:spPr>
        <p:txBody>
          <a:bodyPr wrap="none" lIns="0" tIns="0" rIns="0" bIns="0" rtlCol="0" anchor="t"/>
          <a:lstStyle/>
          <a:p>
            <a:pPr algn="l" indent="0" marL="0">
              <a:lnSpc>
                <a:spcPts val="4850"/>
              </a:lnSpc>
              <a:buNone/>
            </a:pPr>
            <a:r>
              <a:rPr lang="en-US" sz="3900" dirty="0">
                <a:solidFill>
                  <a:srgbClr val="CBCCCE"/>
                </a:solidFill>
                <a:latin typeface="Instrument Sans Semi Bold" pitchFamily="34" charset="0"/>
                <a:ea typeface="Instrument Sans Semi Bold" pitchFamily="34" charset="-122"/>
                <a:cs typeface="Instrument Sans Semi Bold" pitchFamily="34" charset="-120"/>
              </a:rPr>
              <a:t>Creating and Initializing Lists</a:t>
            </a:r>
            <a:endParaRPr lang="en-US" sz="3900" dirty="0"/>
          </a:p>
        </p:txBody>
      </p:sp>
      <p:sp>
        <p:nvSpPr>
          <p:cNvPr id="3" name="Text 1"/>
          <p:cNvSpPr/>
          <p:nvPr/>
        </p:nvSpPr>
        <p:spPr>
          <a:xfrm>
            <a:off x="793790" y="1727478"/>
            <a:ext cx="6955631" cy="95261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Creating Python lists is straightforward, allowing you to quickly organize your data. You can start with an empty list and build it up, initialize it with specific elements, or even combine different data types.</a:t>
            </a:r>
            <a:endParaRPr lang="en-US" sz="1550" dirty="0"/>
          </a:p>
        </p:txBody>
      </p:sp>
      <p:sp>
        <p:nvSpPr>
          <p:cNvPr id="4" name="Text 2"/>
          <p:cNvSpPr/>
          <p:nvPr/>
        </p:nvSpPr>
        <p:spPr>
          <a:xfrm>
            <a:off x="793790" y="2858691"/>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FD0D8"/>
                </a:solidFill>
                <a:latin typeface="Instrument Sans Medium" pitchFamily="34" charset="0"/>
                <a:ea typeface="Instrument Sans Medium" pitchFamily="34" charset="-122"/>
                <a:cs typeface="Instrument Sans Medium" pitchFamily="34" charset="-120"/>
              </a:rPr>
              <a:t>Empty List:</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`my_list = []`</a:t>
            </a:r>
            <a:endParaRPr lang="en-US" sz="1550" dirty="0"/>
          </a:p>
        </p:txBody>
      </p:sp>
      <p:sp>
        <p:nvSpPr>
          <p:cNvPr id="5" name="Text 3"/>
          <p:cNvSpPr/>
          <p:nvPr/>
        </p:nvSpPr>
        <p:spPr>
          <a:xfrm>
            <a:off x="793790" y="3245644"/>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FD0D8"/>
                </a:solidFill>
                <a:latin typeface="Instrument Sans Medium" pitchFamily="34" charset="0"/>
                <a:ea typeface="Instrument Sans Medium" pitchFamily="34" charset="-122"/>
                <a:cs typeface="Instrument Sans Medium" pitchFamily="34" charset="-120"/>
              </a:rPr>
              <a:t>With Elements:</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`fruits = ["apple", "banana", "cherry"]`</a:t>
            </a:r>
            <a:endParaRPr lang="en-US" sz="1550" dirty="0"/>
          </a:p>
        </p:txBody>
      </p:sp>
      <p:sp>
        <p:nvSpPr>
          <p:cNvPr id="6" name="Text 4"/>
          <p:cNvSpPr/>
          <p:nvPr/>
        </p:nvSpPr>
        <p:spPr>
          <a:xfrm>
            <a:off x="793790" y="3632597"/>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FD0D8"/>
                </a:solidFill>
                <a:latin typeface="Instrument Sans Medium" pitchFamily="34" charset="0"/>
                <a:ea typeface="Instrument Sans Medium" pitchFamily="34" charset="-122"/>
                <a:cs typeface="Instrument Sans Medium" pitchFamily="34" charset="-120"/>
              </a:rPr>
              <a:t>Mixed Types:</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`student_info = ["Alice", 20, 3.8, True]`</a:t>
            </a:r>
            <a:endParaRPr lang="en-US" sz="1550" dirty="0"/>
          </a:p>
        </p:txBody>
      </p:sp>
      <p:sp>
        <p:nvSpPr>
          <p:cNvPr id="7" name="Text 5"/>
          <p:cNvSpPr/>
          <p:nvPr/>
        </p:nvSpPr>
        <p:spPr>
          <a:xfrm>
            <a:off x="793790" y="4019550"/>
            <a:ext cx="695563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CFD0D8"/>
                </a:solidFill>
                <a:latin typeface="Instrument Sans Medium" pitchFamily="34" charset="0"/>
                <a:ea typeface="Instrument Sans Medium" pitchFamily="34" charset="-122"/>
                <a:cs typeface="Instrument Sans Medium" pitchFamily="34" charset="-120"/>
              </a:rPr>
              <a:t>Using `list()` constructor:</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`numbers = list(range(5))` which creates `[0, 1, 2, 3, 4]`</a:t>
            </a:r>
            <a:endParaRPr lang="en-US" sz="1550" dirty="0"/>
          </a:p>
        </p:txBody>
      </p:sp>
      <p:sp>
        <p:nvSpPr>
          <p:cNvPr id="8" name="Text 6"/>
          <p:cNvSpPr/>
          <p:nvPr/>
        </p:nvSpPr>
        <p:spPr>
          <a:xfrm>
            <a:off x="793790" y="4833223"/>
            <a:ext cx="6955631"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These methods provide the flexibility to create lists perfectly suited to your data storage needs, from simple collections to complex information.</a:t>
            </a:r>
            <a:endParaRPr lang="en-US" sz="1550" dirty="0"/>
          </a:p>
        </p:txBody>
      </p:sp>
      <p:pic>
        <p:nvPicPr>
          <p:cNvPr id="9" name="Image 0" descr="preencoded.png">    </p:cNvPr>
          <p:cNvPicPr>
            <a:picLocks noChangeAspect="1"/>
          </p:cNvPicPr>
          <p:nvPr/>
        </p:nvPicPr>
        <p:blipFill>
          <a:blip r:embed="rId1"/>
          <a:stretch>
            <a:fillRect/>
          </a:stretch>
        </p:blipFill>
        <p:spPr>
          <a:xfrm>
            <a:off x="8241149" y="1772126"/>
            <a:ext cx="5602962" cy="56029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75053"/>
            <a:ext cx="9638467" cy="620078"/>
          </a:xfrm>
          <a:prstGeom prst="rect">
            <a:avLst/>
          </a:prstGeom>
          <a:noFill/>
          <a:ln/>
        </p:spPr>
        <p:txBody>
          <a:bodyPr wrap="none" lIns="0" tIns="0" rIns="0" bIns="0" rtlCol="0" anchor="t"/>
          <a:lstStyle/>
          <a:p>
            <a:pPr algn="l" indent="0" marL="0">
              <a:lnSpc>
                <a:spcPts val="4850"/>
              </a:lnSpc>
              <a:buNone/>
            </a:pPr>
            <a:r>
              <a:rPr lang="en-US" sz="3900" dirty="0">
                <a:solidFill>
                  <a:srgbClr val="CBCCCE"/>
                </a:solidFill>
                <a:latin typeface="Instrument Sans Semi Bold" pitchFamily="34" charset="0"/>
                <a:ea typeface="Instrument Sans Semi Bold" pitchFamily="34" charset="-122"/>
                <a:cs typeface="Instrument Sans Semi Bold" pitchFamily="34" charset="-120"/>
              </a:rPr>
              <a:t>Accessing Elements: Indexing and Slicing</a:t>
            </a:r>
            <a:endParaRPr lang="en-US" sz="3900" dirty="0"/>
          </a:p>
        </p:txBody>
      </p:sp>
      <p:sp>
        <p:nvSpPr>
          <p:cNvPr id="3" name="Text 1"/>
          <p:cNvSpPr/>
          <p:nvPr/>
        </p:nvSpPr>
        <p:spPr>
          <a:xfrm>
            <a:off x="793790" y="239196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Understanding how to access elements in a Python list is crucial for retrieving and manipulating your data efficiently. Lists use a powerful system of indexing and slicing.</a:t>
            </a:r>
            <a:endParaRPr lang="en-US" sz="1550" dirty="0"/>
          </a:p>
        </p:txBody>
      </p:sp>
      <p:sp>
        <p:nvSpPr>
          <p:cNvPr id="4" name="Text 2"/>
          <p:cNvSpPr/>
          <p:nvPr/>
        </p:nvSpPr>
        <p:spPr>
          <a:xfrm>
            <a:off x="793790" y="344864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BCCCE"/>
                </a:solidFill>
                <a:latin typeface="Instrument Sans Semi Bold" pitchFamily="34" charset="0"/>
                <a:ea typeface="Instrument Sans Semi Bold" pitchFamily="34" charset="-122"/>
                <a:cs typeface="Instrument Sans Semi Bold" pitchFamily="34" charset="-120"/>
              </a:rPr>
              <a:t>Indexing</a:t>
            </a:r>
            <a:endParaRPr lang="en-US" sz="1950" dirty="0"/>
          </a:p>
        </p:txBody>
      </p:sp>
      <p:sp>
        <p:nvSpPr>
          <p:cNvPr id="5" name="Text 3"/>
          <p:cNvSpPr/>
          <p:nvPr/>
        </p:nvSpPr>
        <p:spPr>
          <a:xfrm>
            <a:off x="793790" y="3957161"/>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Each element in a list has a unique position, known as an index, starting from 0 for the first element.</a:t>
            </a:r>
            <a:endParaRPr lang="en-US" sz="1550" dirty="0"/>
          </a:p>
        </p:txBody>
      </p:sp>
      <p:sp>
        <p:nvSpPr>
          <p:cNvPr id="6" name="Text 4"/>
          <p:cNvSpPr/>
          <p:nvPr/>
        </p:nvSpPr>
        <p:spPr>
          <a:xfrm>
            <a:off x="793790" y="477083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D0D8"/>
                </a:solidFill>
                <a:latin typeface="Instrument Sans Medium" pitchFamily="34" charset="0"/>
                <a:ea typeface="Instrument Sans Medium" pitchFamily="34" charset="-122"/>
                <a:cs typeface="Instrument Sans Medium" pitchFamily="34" charset="-120"/>
              </a:rPr>
              <a:t>`fruits[0]` returns `"apple"` (the first element).</a:t>
            </a:r>
            <a:endParaRPr lang="en-US" sz="1550" dirty="0"/>
          </a:p>
        </p:txBody>
      </p:sp>
      <p:sp>
        <p:nvSpPr>
          <p:cNvPr id="7" name="Text 5"/>
          <p:cNvSpPr/>
          <p:nvPr/>
        </p:nvSpPr>
        <p:spPr>
          <a:xfrm>
            <a:off x="793790" y="515778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D0D8"/>
                </a:solidFill>
                <a:latin typeface="Instrument Sans Medium" pitchFamily="34" charset="0"/>
                <a:ea typeface="Instrument Sans Medium" pitchFamily="34" charset="-122"/>
                <a:cs typeface="Instrument Sans Medium" pitchFamily="34" charset="-120"/>
              </a:rPr>
              <a:t>`fruits[2]` returns `"cherry"` (the third element).</a:t>
            </a:r>
            <a:endParaRPr lang="en-US" sz="1550" dirty="0"/>
          </a:p>
        </p:txBody>
      </p:sp>
      <p:sp>
        <p:nvSpPr>
          <p:cNvPr id="8" name="Text 6"/>
          <p:cNvSpPr/>
          <p:nvPr/>
        </p:nvSpPr>
        <p:spPr>
          <a:xfrm>
            <a:off x="793790" y="5653921"/>
            <a:ext cx="6279356" cy="635079"/>
          </a:xfrm>
          <a:prstGeom prst="rect">
            <a:avLst/>
          </a:prstGeom>
          <a:noFill/>
          <a:ln/>
        </p:spPr>
        <p:txBody>
          <a:bodyPr wrap="square" lIns="0" tIns="0" rIns="0" bIns="0" rtlCol="0" anchor="t"/>
          <a:lstStyle/>
          <a:p>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Negative Indexing:</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You can also access elements from the end of the list using negative indices.</a:t>
            </a:r>
            <a:endParaRPr lang="en-US" sz="1550" dirty="0"/>
          </a:p>
        </p:txBody>
      </p:sp>
      <p:sp>
        <p:nvSpPr>
          <p:cNvPr id="9" name="Text 7"/>
          <p:cNvSpPr/>
          <p:nvPr/>
        </p:nvSpPr>
        <p:spPr>
          <a:xfrm>
            <a:off x="793790" y="646759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D0D8"/>
                </a:solidFill>
                <a:latin typeface="Instrument Sans Medium" pitchFamily="34" charset="0"/>
                <a:ea typeface="Instrument Sans Medium" pitchFamily="34" charset="-122"/>
                <a:cs typeface="Instrument Sans Medium" pitchFamily="34" charset="-120"/>
              </a:rPr>
              <a:t>`fruits[-1]` returns `"cherry"` (the last element).</a:t>
            </a:r>
            <a:endParaRPr lang="en-US" sz="1550" dirty="0"/>
          </a:p>
        </p:txBody>
      </p:sp>
      <p:sp>
        <p:nvSpPr>
          <p:cNvPr id="10" name="Text 8"/>
          <p:cNvSpPr/>
          <p:nvPr/>
        </p:nvSpPr>
        <p:spPr>
          <a:xfrm>
            <a:off x="7564874" y="344864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BCCCE"/>
                </a:solidFill>
                <a:latin typeface="Instrument Sans Semi Bold" pitchFamily="34" charset="0"/>
                <a:ea typeface="Instrument Sans Semi Bold" pitchFamily="34" charset="-122"/>
                <a:cs typeface="Instrument Sans Semi Bold" pitchFamily="34" charset="-120"/>
              </a:rPr>
              <a:t>Slicing</a:t>
            </a:r>
            <a:endParaRPr lang="en-US" sz="1950" dirty="0"/>
          </a:p>
        </p:txBody>
      </p:sp>
      <p:sp>
        <p:nvSpPr>
          <p:cNvPr id="11" name="Text 9"/>
          <p:cNvSpPr/>
          <p:nvPr/>
        </p:nvSpPr>
        <p:spPr>
          <a:xfrm>
            <a:off x="7564874" y="3957161"/>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Slicing allows you to extract a sub-section of a list, creating a new list without modifying the original.</a:t>
            </a:r>
            <a:endParaRPr lang="en-US" sz="1550" dirty="0"/>
          </a:p>
        </p:txBody>
      </p:sp>
      <p:sp>
        <p:nvSpPr>
          <p:cNvPr id="12" name="Text 10"/>
          <p:cNvSpPr/>
          <p:nvPr/>
        </p:nvSpPr>
        <p:spPr>
          <a:xfrm>
            <a:off x="7564874" y="4770834"/>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D0D8"/>
                </a:solidFill>
                <a:latin typeface="Instrument Sans Medium" pitchFamily="34" charset="0"/>
                <a:ea typeface="Instrument Sans Medium" pitchFamily="34" charset="-122"/>
                <a:cs typeface="Instrument Sans Medium" pitchFamily="34" charset="-120"/>
              </a:rPr>
              <a:t>`fruits[1:3]` returns `["banana", "cherry"]` (elements from index 1 up to, but not including, 3).</a:t>
            </a:r>
            <a:endParaRPr lang="en-US" sz="1550" dirty="0"/>
          </a:p>
        </p:txBody>
      </p:sp>
      <p:sp>
        <p:nvSpPr>
          <p:cNvPr id="13" name="Text 11"/>
          <p:cNvSpPr/>
          <p:nvPr/>
        </p:nvSpPr>
        <p:spPr>
          <a:xfrm>
            <a:off x="7564874" y="5475327"/>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D0D8"/>
                </a:solidFill>
                <a:latin typeface="Instrument Sans Medium" pitchFamily="34" charset="0"/>
                <a:ea typeface="Instrument Sans Medium" pitchFamily="34" charset="-122"/>
                <a:cs typeface="Instrument Sans Medium" pitchFamily="34" charset="-120"/>
              </a:rPr>
              <a:t>`fruits[:]` creates a full copy of the list, which is useful when you need to manipulate a list without affecting its original state.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2794" y="465177"/>
            <a:ext cx="5010388" cy="528399"/>
          </a:xfrm>
          <a:prstGeom prst="rect">
            <a:avLst/>
          </a:prstGeom>
          <a:noFill/>
          <a:ln/>
        </p:spPr>
        <p:txBody>
          <a:bodyPr wrap="none" lIns="0" tIns="0" rIns="0" bIns="0" rtlCol="0" anchor="t"/>
          <a:lstStyle/>
          <a:p>
            <a:pPr algn="l" indent="0" marL="0">
              <a:lnSpc>
                <a:spcPts val="4150"/>
              </a:lnSpc>
              <a:buNone/>
            </a:pPr>
            <a:r>
              <a:rPr lang="en-US" sz="3300" dirty="0">
                <a:solidFill>
                  <a:srgbClr val="CBCCCE"/>
                </a:solidFill>
                <a:latin typeface="Instrument Sans Semi Bold" pitchFamily="34" charset="0"/>
                <a:ea typeface="Instrument Sans Semi Bold" pitchFamily="34" charset="-122"/>
                <a:cs typeface="Instrument Sans Semi Bold" pitchFamily="34" charset="-120"/>
              </a:rPr>
              <a:t>List Operations: Insertion</a:t>
            </a:r>
            <a:endParaRPr lang="en-US" sz="3300" dirty="0"/>
          </a:p>
        </p:txBody>
      </p:sp>
      <p:sp>
        <p:nvSpPr>
          <p:cNvPr id="4" name="Text 1"/>
          <p:cNvSpPr/>
          <p:nvPr/>
        </p:nvSpPr>
        <p:spPr>
          <a:xfrm>
            <a:off x="6162794" y="1247180"/>
            <a:ext cx="7791212" cy="541020"/>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Python lists are dynamic, allowing you to easily add new elements. There are two primary methods for inserting items, each serving a different purpose.</a:t>
            </a:r>
            <a:endParaRPr lang="en-US" sz="1300" dirty="0"/>
          </a:p>
        </p:txBody>
      </p:sp>
      <p:sp>
        <p:nvSpPr>
          <p:cNvPr id="5" name="Shape 2"/>
          <p:cNvSpPr/>
          <p:nvPr/>
        </p:nvSpPr>
        <p:spPr>
          <a:xfrm>
            <a:off x="6162794" y="1978343"/>
            <a:ext cx="380405" cy="380405"/>
          </a:xfrm>
          <a:prstGeom prst="roundRect">
            <a:avLst>
              <a:gd name="adj" fmla="val 18672"/>
            </a:avLst>
          </a:prstGeom>
          <a:solidFill>
            <a:srgbClr val="3D3D42"/>
          </a:solidFill>
          <a:ln w="7620">
            <a:solidFill>
              <a:srgbClr val="56565B"/>
            </a:solidFill>
            <a:prstDash val="solid"/>
          </a:ln>
        </p:spPr>
      </p:sp>
      <p:sp>
        <p:nvSpPr>
          <p:cNvPr id="6" name="Text 3"/>
          <p:cNvSpPr/>
          <p:nvPr/>
        </p:nvSpPr>
        <p:spPr>
          <a:xfrm>
            <a:off x="6712268" y="2036445"/>
            <a:ext cx="2113836" cy="264081"/>
          </a:xfrm>
          <a:prstGeom prst="rect">
            <a:avLst/>
          </a:prstGeom>
          <a:noFill/>
          <a:ln/>
        </p:spPr>
        <p:txBody>
          <a:bodyPr wrap="none" lIns="0" tIns="0" rIns="0" bIns="0" rtlCol="0" anchor="t"/>
          <a:lstStyle/>
          <a:p>
            <a:pPr algn="l" indent="0" marL="0">
              <a:lnSpc>
                <a:spcPts val="2050"/>
              </a:lnSpc>
              <a:buNone/>
            </a:pPr>
            <a:r>
              <a:rPr lang="en-US" sz="1650" dirty="0">
                <a:solidFill>
                  <a:srgbClr val="CFD0D8"/>
                </a:solidFill>
                <a:latin typeface="Instrument Sans Semi Bold" pitchFamily="34" charset="0"/>
                <a:ea typeface="Instrument Sans Semi Bold" pitchFamily="34" charset="-122"/>
                <a:cs typeface="Instrument Sans Semi Bold" pitchFamily="34" charset="-120"/>
              </a:rPr>
              <a:t>`append(item)`</a:t>
            </a:r>
            <a:endParaRPr lang="en-US" sz="1650" dirty="0"/>
          </a:p>
        </p:txBody>
      </p:sp>
      <p:sp>
        <p:nvSpPr>
          <p:cNvPr id="7" name="Text 4"/>
          <p:cNvSpPr/>
          <p:nvPr/>
        </p:nvSpPr>
        <p:spPr>
          <a:xfrm>
            <a:off x="6712268" y="2401967"/>
            <a:ext cx="7241738" cy="541020"/>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This method adds a single `item` to the very end of the list. It's the most common way to add elements when order doesn't strictly matter beyond placing it last.</a:t>
            </a:r>
            <a:endParaRPr lang="en-US" sz="1300" dirty="0"/>
          </a:p>
        </p:txBody>
      </p:sp>
      <p:sp>
        <p:nvSpPr>
          <p:cNvPr id="8" name="Text 5"/>
          <p:cNvSpPr/>
          <p:nvPr/>
        </p:nvSpPr>
        <p:spPr>
          <a:xfrm>
            <a:off x="6712268" y="3044428"/>
            <a:ext cx="7241738" cy="541020"/>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CFD0D8"/>
                </a:solidFill>
                <a:latin typeface="Instrument Sans Medium" pitchFamily="34" charset="0"/>
                <a:ea typeface="Instrument Sans Medium" pitchFamily="34" charset="-122"/>
                <a:cs typeface="Instrument Sans Medium" pitchFamily="34" charset="-120"/>
              </a:rPr>
              <a:t>`fruits.append("grape")` changes `["apple", "banana", "cherry"]` to `["apple", "banana", "cherry", "grape"]`.</a:t>
            </a:r>
            <a:endParaRPr lang="en-US" sz="1300" dirty="0"/>
          </a:p>
        </p:txBody>
      </p:sp>
      <p:sp>
        <p:nvSpPr>
          <p:cNvPr id="9" name="Shape 6"/>
          <p:cNvSpPr/>
          <p:nvPr/>
        </p:nvSpPr>
        <p:spPr>
          <a:xfrm>
            <a:off x="6162794" y="3923586"/>
            <a:ext cx="380405" cy="380405"/>
          </a:xfrm>
          <a:prstGeom prst="roundRect">
            <a:avLst>
              <a:gd name="adj" fmla="val 18672"/>
            </a:avLst>
          </a:prstGeom>
          <a:solidFill>
            <a:srgbClr val="3D3D42"/>
          </a:solidFill>
          <a:ln w="7620">
            <a:solidFill>
              <a:srgbClr val="56565B"/>
            </a:solidFill>
            <a:prstDash val="solid"/>
          </a:ln>
        </p:spPr>
      </p:sp>
      <p:sp>
        <p:nvSpPr>
          <p:cNvPr id="10" name="Text 7"/>
          <p:cNvSpPr/>
          <p:nvPr/>
        </p:nvSpPr>
        <p:spPr>
          <a:xfrm>
            <a:off x="6712268" y="3981688"/>
            <a:ext cx="2113836" cy="264081"/>
          </a:xfrm>
          <a:prstGeom prst="rect">
            <a:avLst/>
          </a:prstGeom>
          <a:noFill/>
          <a:ln/>
        </p:spPr>
        <p:txBody>
          <a:bodyPr wrap="none" lIns="0" tIns="0" rIns="0" bIns="0" rtlCol="0" anchor="t"/>
          <a:lstStyle/>
          <a:p>
            <a:pPr algn="l" indent="0" marL="0">
              <a:lnSpc>
                <a:spcPts val="2050"/>
              </a:lnSpc>
              <a:buNone/>
            </a:pPr>
            <a:r>
              <a:rPr lang="en-US" sz="1650" dirty="0">
                <a:solidFill>
                  <a:srgbClr val="CFD0D8"/>
                </a:solidFill>
                <a:latin typeface="Instrument Sans Semi Bold" pitchFamily="34" charset="0"/>
                <a:ea typeface="Instrument Sans Semi Bold" pitchFamily="34" charset="-122"/>
                <a:cs typeface="Instrument Sans Semi Bold" pitchFamily="34" charset="-120"/>
              </a:rPr>
              <a:t>`insert(index, item)`</a:t>
            </a:r>
            <a:endParaRPr lang="en-US" sz="1650" dirty="0"/>
          </a:p>
        </p:txBody>
      </p:sp>
      <p:sp>
        <p:nvSpPr>
          <p:cNvPr id="11" name="Text 8"/>
          <p:cNvSpPr/>
          <p:nvPr/>
        </p:nvSpPr>
        <p:spPr>
          <a:xfrm>
            <a:off x="6712268" y="4347210"/>
            <a:ext cx="7241738" cy="811530"/>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This powerful method allows you to insert an `item` at a specific `index` within the list. Existing elements from that index onwards will be shifted to the right to accommodate the new item.</a:t>
            </a:r>
            <a:endParaRPr lang="en-US" sz="1300" dirty="0"/>
          </a:p>
        </p:txBody>
      </p:sp>
      <p:sp>
        <p:nvSpPr>
          <p:cNvPr id="12" name="Text 9"/>
          <p:cNvSpPr/>
          <p:nvPr/>
        </p:nvSpPr>
        <p:spPr>
          <a:xfrm>
            <a:off x="6712268" y="5260181"/>
            <a:ext cx="7241738" cy="541020"/>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CFD0D8"/>
                </a:solidFill>
                <a:latin typeface="Instrument Sans Medium" pitchFamily="34" charset="0"/>
                <a:ea typeface="Instrument Sans Medium" pitchFamily="34" charset="-122"/>
                <a:cs typeface="Instrument Sans Medium" pitchFamily="34" charset="-120"/>
              </a:rPr>
              <a:t>`fruits.insert(1, "orange")` changes `["apple", "banana", "cherry"]` to `["apple", "orange", "banana", "cherry"]`.</a:t>
            </a:r>
            <a:endParaRPr lang="en-US" sz="1300" dirty="0"/>
          </a:p>
        </p:txBody>
      </p:sp>
      <p:sp>
        <p:nvSpPr>
          <p:cNvPr id="13" name="Text 10"/>
          <p:cNvSpPr/>
          <p:nvPr/>
        </p:nvSpPr>
        <p:spPr>
          <a:xfrm>
            <a:off x="6416397" y="6244947"/>
            <a:ext cx="2113836" cy="264081"/>
          </a:xfrm>
          <a:prstGeom prst="rect">
            <a:avLst/>
          </a:prstGeom>
          <a:noFill/>
          <a:ln/>
        </p:spPr>
        <p:txBody>
          <a:bodyPr wrap="none" lIns="0" tIns="0" rIns="0" bIns="0" rtlCol="0" anchor="t"/>
          <a:lstStyle/>
          <a:p>
            <a:pPr algn="l" indent="0" marL="0">
              <a:lnSpc>
                <a:spcPts val="2050"/>
              </a:lnSpc>
              <a:buNone/>
            </a:pPr>
            <a:r>
              <a:rPr lang="en-US" sz="1650" dirty="0">
                <a:solidFill>
                  <a:srgbClr val="CBCCCE"/>
                </a:solidFill>
                <a:latin typeface="Instrument Sans Semi Bold" pitchFamily="34" charset="0"/>
                <a:ea typeface="Instrument Sans Semi Bold" pitchFamily="34" charset="-122"/>
                <a:cs typeface="Instrument Sans Semi Bold" pitchFamily="34" charset="-120"/>
              </a:rPr>
              <a:t>DSA Relevance:</a:t>
            </a:r>
            <a:endParaRPr lang="en-US" sz="1650" dirty="0"/>
          </a:p>
        </p:txBody>
      </p:sp>
      <p:sp>
        <p:nvSpPr>
          <p:cNvPr id="14" name="Text 11"/>
          <p:cNvSpPr/>
          <p:nvPr/>
        </p:nvSpPr>
        <p:spPr>
          <a:xfrm>
            <a:off x="6416397" y="6762631"/>
            <a:ext cx="7537609" cy="811530"/>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`append()` is fundamental for building data structures like stacks, where elements are added to the "top." `insert()` is crucial for operations like maintaining order in a sorted list or inserting into specific positions in more complex data structures.</a:t>
            </a:r>
            <a:endParaRPr lang="en-US" sz="1300" dirty="0"/>
          </a:p>
        </p:txBody>
      </p:sp>
      <p:sp>
        <p:nvSpPr>
          <p:cNvPr id="15" name="Shape 12"/>
          <p:cNvSpPr/>
          <p:nvPr/>
        </p:nvSpPr>
        <p:spPr>
          <a:xfrm>
            <a:off x="6162794" y="5991344"/>
            <a:ext cx="22860" cy="1772960"/>
          </a:xfrm>
          <a:prstGeom prst="rect">
            <a:avLst/>
          </a:prstGeom>
          <a:solidFill>
            <a:srgbClr val="D5D5D8"/>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9363" y="426006"/>
            <a:ext cx="4508302" cy="483751"/>
          </a:xfrm>
          <a:prstGeom prst="rect">
            <a:avLst/>
          </a:prstGeom>
          <a:noFill/>
          <a:ln/>
        </p:spPr>
        <p:txBody>
          <a:bodyPr wrap="none" lIns="0" tIns="0" rIns="0" bIns="0" rtlCol="0" anchor="t"/>
          <a:lstStyle/>
          <a:p>
            <a:pPr algn="l" indent="0" marL="0">
              <a:lnSpc>
                <a:spcPts val="3800"/>
              </a:lnSpc>
              <a:buNone/>
            </a:pPr>
            <a:r>
              <a:rPr lang="en-US" sz="3000" dirty="0">
                <a:solidFill>
                  <a:srgbClr val="CBCCCE"/>
                </a:solidFill>
                <a:latin typeface="Instrument Sans Semi Bold" pitchFamily="34" charset="0"/>
                <a:ea typeface="Instrument Sans Semi Bold" pitchFamily="34" charset="-122"/>
                <a:cs typeface="Instrument Sans Semi Bold" pitchFamily="34" charset="-120"/>
              </a:rPr>
              <a:t>List Operations: Deletion</a:t>
            </a:r>
            <a:endParaRPr lang="en-US" sz="3000" dirty="0"/>
          </a:p>
        </p:txBody>
      </p:sp>
      <p:sp>
        <p:nvSpPr>
          <p:cNvPr id="4" name="Text 1"/>
          <p:cNvSpPr/>
          <p:nvPr/>
        </p:nvSpPr>
        <p:spPr>
          <a:xfrm>
            <a:off x="619363" y="1141928"/>
            <a:ext cx="7905274" cy="495538"/>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Removing elements from a Python list is just as flexible as adding them, with several methods to suit different deletion needs.</a:t>
            </a:r>
            <a:endParaRPr lang="en-US" sz="1200" dirty="0"/>
          </a:p>
        </p:txBody>
      </p:sp>
      <p:pic>
        <p:nvPicPr>
          <p:cNvPr id="5" name="Image 1" descr="preencoded.png">    </p:cNvPr>
          <p:cNvPicPr>
            <a:picLocks noChangeAspect="1"/>
          </p:cNvPicPr>
          <p:nvPr/>
        </p:nvPicPr>
        <p:blipFill>
          <a:blip r:embed="rId2"/>
          <a:stretch>
            <a:fillRect/>
          </a:stretch>
        </p:blipFill>
        <p:spPr>
          <a:xfrm>
            <a:off x="619363" y="1811655"/>
            <a:ext cx="774144" cy="1480542"/>
          </a:xfrm>
          <a:prstGeom prst="rect">
            <a:avLst/>
          </a:prstGeom>
        </p:spPr>
      </p:pic>
      <p:sp>
        <p:nvSpPr>
          <p:cNvPr id="6" name="Text 2"/>
          <p:cNvSpPr/>
          <p:nvPr/>
        </p:nvSpPr>
        <p:spPr>
          <a:xfrm>
            <a:off x="1548289" y="1966436"/>
            <a:ext cx="1935599" cy="241935"/>
          </a:xfrm>
          <a:prstGeom prst="rect">
            <a:avLst/>
          </a:prstGeom>
          <a:noFill/>
          <a:ln/>
        </p:spPr>
        <p:txBody>
          <a:bodyPr wrap="none" lIns="0" tIns="0" rIns="0" bIns="0" rtlCol="0" anchor="t"/>
          <a:lstStyle/>
          <a:p>
            <a:pPr algn="l" indent="0" marL="0">
              <a:lnSpc>
                <a:spcPts val="1900"/>
              </a:lnSpc>
              <a:buNone/>
            </a:pPr>
            <a:r>
              <a:rPr lang="en-US" sz="1500" dirty="0">
                <a:solidFill>
                  <a:srgbClr val="CFD0D8"/>
                </a:solidFill>
                <a:latin typeface="Instrument Sans Semi Bold" pitchFamily="34" charset="0"/>
                <a:ea typeface="Instrument Sans Semi Bold" pitchFamily="34" charset="-122"/>
                <a:cs typeface="Instrument Sans Semi Bold" pitchFamily="34" charset="-120"/>
              </a:rPr>
              <a:t>`del list[index]`</a:t>
            </a:r>
            <a:endParaRPr lang="en-US" sz="1500" dirty="0"/>
          </a:p>
        </p:txBody>
      </p:sp>
      <p:sp>
        <p:nvSpPr>
          <p:cNvPr id="7" name="Text 3"/>
          <p:cNvSpPr/>
          <p:nvPr/>
        </p:nvSpPr>
        <p:spPr>
          <a:xfrm>
            <a:off x="1548289" y="2301240"/>
            <a:ext cx="6976348" cy="495538"/>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This statement deletes an element at a specified `index`. It's a direct way to remove an item when you know its exact position.</a:t>
            </a:r>
            <a:endParaRPr lang="en-US" sz="1200" dirty="0"/>
          </a:p>
        </p:txBody>
      </p:sp>
      <p:sp>
        <p:nvSpPr>
          <p:cNvPr id="8" name="Text 4"/>
          <p:cNvSpPr/>
          <p:nvPr/>
        </p:nvSpPr>
        <p:spPr>
          <a:xfrm>
            <a:off x="1548289" y="2889647"/>
            <a:ext cx="6976348" cy="24776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Instrument Sans Medium" pitchFamily="34" charset="0"/>
                <a:ea typeface="Instrument Sans Medium" pitchFamily="34" charset="-122"/>
                <a:cs typeface="Instrument Sans Medium" pitchFamily="34" charset="-120"/>
              </a:rPr>
              <a:t>`del fruits[0]` removes `"apple"`. (`["banana", "cherry"]`)</a:t>
            </a:r>
            <a:endParaRPr lang="en-US" sz="1200" dirty="0"/>
          </a:p>
        </p:txBody>
      </p:sp>
      <p:pic>
        <p:nvPicPr>
          <p:cNvPr id="9" name="Image 2" descr="preencoded.png">    </p:cNvPr>
          <p:cNvPicPr>
            <a:picLocks noChangeAspect="1"/>
          </p:cNvPicPr>
          <p:nvPr/>
        </p:nvPicPr>
        <p:blipFill>
          <a:blip r:embed="rId3"/>
          <a:stretch>
            <a:fillRect/>
          </a:stretch>
        </p:blipFill>
        <p:spPr>
          <a:xfrm>
            <a:off x="619363" y="3292197"/>
            <a:ext cx="774144" cy="1480542"/>
          </a:xfrm>
          <a:prstGeom prst="rect">
            <a:avLst/>
          </a:prstGeom>
        </p:spPr>
      </p:pic>
      <p:sp>
        <p:nvSpPr>
          <p:cNvPr id="10" name="Text 5"/>
          <p:cNvSpPr/>
          <p:nvPr/>
        </p:nvSpPr>
        <p:spPr>
          <a:xfrm>
            <a:off x="1548289" y="3446978"/>
            <a:ext cx="1935599" cy="241935"/>
          </a:xfrm>
          <a:prstGeom prst="rect">
            <a:avLst/>
          </a:prstGeom>
          <a:noFill/>
          <a:ln/>
        </p:spPr>
        <p:txBody>
          <a:bodyPr wrap="none" lIns="0" tIns="0" rIns="0" bIns="0" rtlCol="0" anchor="t"/>
          <a:lstStyle/>
          <a:p>
            <a:pPr algn="l" indent="0" marL="0">
              <a:lnSpc>
                <a:spcPts val="1900"/>
              </a:lnSpc>
              <a:buNone/>
            </a:pPr>
            <a:r>
              <a:rPr lang="en-US" sz="1500" dirty="0">
                <a:solidFill>
                  <a:srgbClr val="CFD0D8"/>
                </a:solidFill>
                <a:latin typeface="Instrument Sans Semi Bold" pitchFamily="34" charset="0"/>
                <a:ea typeface="Instrument Sans Semi Bold" pitchFamily="34" charset="-122"/>
                <a:cs typeface="Instrument Sans Semi Bold" pitchFamily="34" charset="-120"/>
              </a:rPr>
              <a:t>`remove(value)`</a:t>
            </a:r>
            <a:endParaRPr lang="en-US" sz="1500" dirty="0"/>
          </a:p>
        </p:txBody>
      </p:sp>
      <p:sp>
        <p:nvSpPr>
          <p:cNvPr id="11" name="Text 6"/>
          <p:cNvSpPr/>
          <p:nvPr/>
        </p:nvSpPr>
        <p:spPr>
          <a:xfrm>
            <a:off x="1548289" y="3781782"/>
            <a:ext cx="6976348" cy="495538"/>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This method deletes the first occurrence of a specific `value` from the list. If the value is not found, it raises a `ValueError`.</a:t>
            </a:r>
            <a:endParaRPr lang="en-US" sz="1200" dirty="0"/>
          </a:p>
        </p:txBody>
      </p:sp>
      <p:sp>
        <p:nvSpPr>
          <p:cNvPr id="12" name="Text 7"/>
          <p:cNvSpPr/>
          <p:nvPr/>
        </p:nvSpPr>
        <p:spPr>
          <a:xfrm>
            <a:off x="1548289" y="4370189"/>
            <a:ext cx="6976348" cy="24776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Instrument Sans Medium" pitchFamily="34" charset="0"/>
                <a:ea typeface="Instrument Sans Medium" pitchFamily="34" charset="-122"/>
                <a:cs typeface="Instrument Sans Medium" pitchFamily="34" charset="-120"/>
              </a:rPr>
              <a:t>`fruits.remove("banana")` removes `"banana"`. (`["apple", "cherry"]`)</a:t>
            </a:r>
            <a:endParaRPr lang="en-US" sz="1200" dirty="0"/>
          </a:p>
        </p:txBody>
      </p:sp>
      <p:pic>
        <p:nvPicPr>
          <p:cNvPr id="13" name="Image 3" descr="preencoded.png">    </p:cNvPr>
          <p:cNvPicPr>
            <a:picLocks noChangeAspect="1"/>
          </p:cNvPicPr>
          <p:nvPr/>
        </p:nvPicPr>
        <p:blipFill>
          <a:blip r:embed="rId4"/>
          <a:stretch>
            <a:fillRect/>
          </a:stretch>
        </p:blipFill>
        <p:spPr>
          <a:xfrm>
            <a:off x="619363" y="4772739"/>
            <a:ext cx="774144" cy="1480542"/>
          </a:xfrm>
          <a:prstGeom prst="rect">
            <a:avLst/>
          </a:prstGeom>
        </p:spPr>
      </p:pic>
      <p:sp>
        <p:nvSpPr>
          <p:cNvPr id="14" name="Text 8"/>
          <p:cNvSpPr/>
          <p:nvPr/>
        </p:nvSpPr>
        <p:spPr>
          <a:xfrm>
            <a:off x="1548289" y="4927521"/>
            <a:ext cx="1935599" cy="241935"/>
          </a:xfrm>
          <a:prstGeom prst="rect">
            <a:avLst/>
          </a:prstGeom>
          <a:noFill/>
          <a:ln/>
        </p:spPr>
        <p:txBody>
          <a:bodyPr wrap="none" lIns="0" tIns="0" rIns="0" bIns="0" rtlCol="0" anchor="t"/>
          <a:lstStyle/>
          <a:p>
            <a:pPr algn="l" indent="0" marL="0">
              <a:lnSpc>
                <a:spcPts val="1900"/>
              </a:lnSpc>
              <a:buNone/>
            </a:pPr>
            <a:r>
              <a:rPr lang="en-US" sz="1500" dirty="0">
                <a:solidFill>
                  <a:srgbClr val="CFD0D8"/>
                </a:solidFill>
                <a:latin typeface="Instrument Sans Semi Bold" pitchFamily="34" charset="0"/>
                <a:ea typeface="Instrument Sans Semi Bold" pitchFamily="34" charset="-122"/>
                <a:cs typeface="Instrument Sans Semi Bold" pitchFamily="34" charset="-120"/>
              </a:rPr>
              <a:t>`pop(index)`</a:t>
            </a:r>
            <a:endParaRPr lang="en-US" sz="1500" dirty="0"/>
          </a:p>
        </p:txBody>
      </p:sp>
      <p:sp>
        <p:nvSpPr>
          <p:cNvPr id="15" name="Text 9"/>
          <p:cNvSpPr/>
          <p:nvPr/>
        </p:nvSpPr>
        <p:spPr>
          <a:xfrm>
            <a:off x="1548289" y="5262324"/>
            <a:ext cx="6976348" cy="495538"/>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This method removes and returns the element at a specified `index`. If no index is provided, it defaults to removing and returning the last element.</a:t>
            </a:r>
            <a:endParaRPr lang="en-US" sz="1200" dirty="0"/>
          </a:p>
        </p:txBody>
      </p:sp>
      <p:sp>
        <p:nvSpPr>
          <p:cNvPr id="16" name="Text 10"/>
          <p:cNvSpPr/>
          <p:nvPr/>
        </p:nvSpPr>
        <p:spPr>
          <a:xfrm>
            <a:off x="1548289" y="5850731"/>
            <a:ext cx="6976348" cy="24776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CFD0D8"/>
                </a:solidFill>
                <a:latin typeface="Instrument Sans Medium" pitchFamily="34" charset="0"/>
                <a:ea typeface="Instrument Sans Medium" pitchFamily="34" charset="-122"/>
                <a:cs typeface="Instrument Sans Medium" pitchFamily="34" charset="-120"/>
              </a:rPr>
              <a:t>`last_fruit = fruits.pop()` removes and returns `"cherry"`. (`["apple", "banana"]`)</a:t>
            </a:r>
            <a:endParaRPr lang="en-US" sz="1200" dirty="0"/>
          </a:p>
        </p:txBody>
      </p:sp>
      <p:sp>
        <p:nvSpPr>
          <p:cNvPr id="17" name="Text 11"/>
          <p:cNvSpPr/>
          <p:nvPr/>
        </p:nvSpPr>
        <p:spPr>
          <a:xfrm>
            <a:off x="851535" y="6659642"/>
            <a:ext cx="1935599" cy="241935"/>
          </a:xfrm>
          <a:prstGeom prst="rect">
            <a:avLst/>
          </a:prstGeom>
          <a:noFill/>
          <a:ln/>
        </p:spPr>
        <p:txBody>
          <a:bodyPr wrap="none" lIns="0" tIns="0" rIns="0" bIns="0" rtlCol="0" anchor="t"/>
          <a:lstStyle/>
          <a:p>
            <a:pPr algn="l" indent="0" marL="0">
              <a:lnSpc>
                <a:spcPts val="1900"/>
              </a:lnSpc>
              <a:buNone/>
            </a:pPr>
            <a:r>
              <a:rPr lang="en-US" sz="1500" dirty="0">
                <a:solidFill>
                  <a:srgbClr val="CBCCCE"/>
                </a:solidFill>
                <a:latin typeface="Instrument Sans Semi Bold" pitchFamily="34" charset="0"/>
                <a:ea typeface="Instrument Sans Semi Bold" pitchFamily="34" charset="-122"/>
                <a:cs typeface="Instrument Sans Semi Bold" pitchFamily="34" charset="-120"/>
              </a:rPr>
              <a:t>DSA Relevance:</a:t>
            </a:r>
            <a:endParaRPr lang="en-US" sz="1500" dirty="0"/>
          </a:p>
        </p:txBody>
      </p:sp>
      <p:sp>
        <p:nvSpPr>
          <p:cNvPr id="18" name="Text 12"/>
          <p:cNvSpPr/>
          <p:nvPr/>
        </p:nvSpPr>
        <p:spPr>
          <a:xfrm>
            <a:off x="851535" y="7133749"/>
            <a:ext cx="7673102" cy="495538"/>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`pop(0)` is commonly used to implement queues (First-In, First-Out), where elements are removed from the front. `pop()` without an index is vital for stacks (Last-In, First-Out), removing elements from the end.</a:t>
            </a:r>
            <a:endParaRPr lang="en-US" sz="1200" dirty="0"/>
          </a:p>
        </p:txBody>
      </p:sp>
      <p:sp>
        <p:nvSpPr>
          <p:cNvPr id="19" name="Shape 13"/>
          <p:cNvSpPr/>
          <p:nvPr/>
        </p:nvSpPr>
        <p:spPr>
          <a:xfrm>
            <a:off x="619363" y="6427470"/>
            <a:ext cx="22860" cy="1376005"/>
          </a:xfrm>
          <a:prstGeom prst="rect">
            <a:avLst/>
          </a:prstGeom>
          <a:solidFill>
            <a:srgbClr val="D5D5D8"/>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69012"/>
            <a:ext cx="5495211" cy="620078"/>
          </a:xfrm>
          <a:prstGeom prst="rect">
            <a:avLst/>
          </a:prstGeom>
          <a:noFill/>
          <a:ln/>
        </p:spPr>
        <p:txBody>
          <a:bodyPr wrap="none" lIns="0" tIns="0" rIns="0" bIns="0" rtlCol="0" anchor="t"/>
          <a:lstStyle/>
          <a:p>
            <a:pPr algn="l" indent="0" marL="0">
              <a:lnSpc>
                <a:spcPts val="4850"/>
              </a:lnSpc>
              <a:buNone/>
            </a:pPr>
            <a:r>
              <a:rPr lang="en-US" sz="3900" dirty="0">
                <a:solidFill>
                  <a:srgbClr val="CBCCCE"/>
                </a:solidFill>
                <a:latin typeface="Instrument Sans Semi Bold" pitchFamily="34" charset="0"/>
                <a:ea typeface="Instrument Sans Semi Bold" pitchFamily="34" charset="-122"/>
                <a:cs typeface="Instrument Sans Semi Bold" pitchFamily="34" charset="-120"/>
              </a:rPr>
              <a:t>List Operations: Update</a:t>
            </a:r>
            <a:endParaRPr lang="en-US" sz="3900" dirty="0"/>
          </a:p>
        </p:txBody>
      </p:sp>
      <p:sp>
        <p:nvSpPr>
          <p:cNvPr id="4" name="Text 1"/>
          <p:cNvSpPr/>
          <p:nvPr/>
        </p:nvSpPr>
        <p:spPr>
          <a:xfrm>
            <a:off x="6280190" y="1586746"/>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Updating elements in a Python list is a straightforward process, allowing you to modify existing items or even replace entire sections of your list.</a:t>
            </a:r>
            <a:endParaRPr lang="en-US" sz="1550" dirty="0"/>
          </a:p>
        </p:txBody>
      </p:sp>
      <p:sp>
        <p:nvSpPr>
          <p:cNvPr id="5" name="Shape 2"/>
          <p:cNvSpPr/>
          <p:nvPr/>
        </p:nvSpPr>
        <p:spPr>
          <a:xfrm>
            <a:off x="6280190" y="2445068"/>
            <a:ext cx="7556421" cy="2617351"/>
          </a:xfrm>
          <a:prstGeom prst="roundRect">
            <a:avLst>
              <a:gd name="adj" fmla="val 3185"/>
            </a:avLst>
          </a:prstGeom>
          <a:solidFill>
            <a:srgbClr val="3D3D42"/>
          </a:solidFill>
          <a:ln w="7620">
            <a:solidFill>
              <a:srgbClr val="56565B"/>
            </a:solidFill>
            <a:prstDash val="solid"/>
          </a:ln>
        </p:spPr>
      </p:sp>
      <p:sp>
        <p:nvSpPr>
          <p:cNvPr id="6" name="Text 3"/>
          <p:cNvSpPr/>
          <p:nvPr/>
        </p:nvSpPr>
        <p:spPr>
          <a:xfrm>
            <a:off x="6486168" y="265104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Direct Assignment</a:t>
            </a:r>
            <a:endParaRPr lang="en-US" sz="1950" dirty="0"/>
          </a:p>
        </p:txBody>
      </p:sp>
      <p:sp>
        <p:nvSpPr>
          <p:cNvPr id="7" name="Text 4"/>
          <p:cNvSpPr/>
          <p:nvPr/>
        </p:nvSpPr>
        <p:spPr>
          <a:xfrm>
            <a:off x="6486168" y="3080266"/>
            <a:ext cx="7144464"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The simplest way to update an element is by using its index with direct assignment. This replaces the value at a specific position with a new one.</a:t>
            </a:r>
            <a:endParaRPr lang="en-US" sz="1550" dirty="0"/>
          </a:p>
        </p:txBody>
      </p:sp>
      <p:sp>
        <p:nvSpPr>
          <p:cNvPr id="8" name="Text 5"/>
          <p:cNvSpPr/>
          <p:nvPr/>
        </p:nvSpPr>
        <p:spPr>
          <a:xfrm>
            <a:off x="6486168" y="3834408"/>
            <a:ext cx="7144464"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D0D8"/>
                </a:solidFill>
                <a:latin typeface="Instrument Sans Medium" pitchFamily="34" charset="0"/>
                <a:ea typeface="Instrument Sans Medium" pitchFamily="34" charset="-122"/>
                <a:cs typeface="Instrument Sans Medium" pitchFamily="34" charset="-120"/>
              </a:rPr>
              <a:t>`fruits[1] = "kiwi"` changes `"banana"` to `"kiwi"` in `["apple", "banana", "cherry"]`.</a:t>
            </a:r>
            <a:endParaRPr lang="en-US" sz="1550" dirty="0"/>
          </a:p>
        </p:txBody>
      </p:sp>
      <p:sp>
        <p:nvSpPr>
          <p:cNvPr id="9" name="Text 6"/>
          <p:cNvSpPr/>
          <p:nvPr/>
        </p:nvSpPr>
        <p:spPr>
          <a:xfrm>
            <a:off x="6486168" y="4538901"/>
            <a:ext cx="7144464"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FD0D8"/>
                </a:solidFill>
                <a:latin typeface="Instrument Sans Medium" pitchFamily="34" charset="0"/>
                <a:ea typeface="Instrument Sans Medium" pitchFamily="34" charset="-122"/>
                <a:cs typeface="Instrument Sans Medium" pitchFamily="34" charset="-120"/>
              </a:rPr>
              <a:t>Result:</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`["apple", "kiwi", "cherry"]`.</a:t>
            </a:r>
            <a:endParaRPr lang="en-US" sz="1550" dirty="0"/>
          </a:p>
        </p:txBody>
      </p:sp>
      <p:sp>
        <p:nvSpPr>
          <p:cNvPr id="10" name="Shape 7"/>
          <p:cNvSpPr/>
          <p:nvPr/>
        </p:nvSpPr>
        <p:spPr>
          <a:xfrm>
            <a:off x="6280190" y="5260777"/>
            <a:ext cx="7556421" cy="2299811"/>
          </a:xfrm>
          <a:prstGeom prst="roundRect">
            <a:avLst>
              <a:gd name="adj" fmla="val 3625"/>
            </a:avLst>
          </a:prstGeom>
          <a:solidFill>
            <a:srgbClr val="3D3D42"/>
          </a:solidFill>
          <a:ln w="7620">
            <a:solidFill>
              <a:srgbClr val="56565B"/>
            </a:solidFill>
            <a:prstDash val="solid"/>
          </a:ln>
        </p:spPr>
      </p:sp>
      <p:sp>
        <p:nvSpPr>
          <p:cNvPr id="11" name="Text 8"/>
          <p:cNvSpPr/>
          <p:nvPr/>
        </p:nvSpPr>
        <p:spPr>
          <a:xfrm>
            <a:off x="6486168" y="546675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Replacing Slices</a:t>
            </a:r>
            <a:endParaRPr lang="en-US" sz="1950" dirty="0"/>
          </a:p>
        </p:txBody>
      </p:sp>
      <p:sp>
        <p:nvSpPr>
          <p:cNvPr id="12" name="Text 9"/>
          <p:cNvSpPr/>
          <p:nvPr/>
        </p:nvSpPr>
        <p:spPr>
          <a:xfrm>
            <a:off x="6486168" y="5895975"/>
            <a:ext cx="7144464"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You can replace multiple elements at once by assigning a new list to a slice of the original list. This can even change the size of the list.</a:t>
            </a:r>
            <a:endParaRPr lang="en-US" sz="1550" dirty="0"/>
          </a:p>
        </p:txBody>
      </p:sp>
      <p:sp>
        <p:nvSpPr>
          <p:cNvPr id="13" name="Text 10"/>
          <p:cNvSpPr/>
          <p:nvPr/>
        </p:nvSpPr>
        <p:spPr>
          <a:xfrm>
            <a:off x="6486168" y="6650117"/>
            <a:ext cx="714446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D0D8"/>
                </a:solidFill>
                <a:latin typeface="Instrument Sans Medium" pitchFamily="34" charset="0"/>
                <a:ea typeface="Instrument Sans Medium" pitchFamily="34" charset="-122"/>
                <a:cs typeface="Instrument Sans Medium" pitchFamily="34" charset="-120"/>
              </a:rPr>
              <a:t>`numbers[1:3] = [99, 100]` replaces `[1, 2]` with `[99, 100]`.</a:t>
            </a:r>
            <a:endParaRPr lang="en-US" sz="1550" dirty="0"/>
          </a:p>
        </p:txBody>
      </p:sp>
      <p:sp>
        <p:nvSpPr>
          <p:cNvPr id="14" name="Text 11"/>
          <p:cNvSpPr/>
          <p:nvPr/>
        </p:nvSpPr>
        <p:spPr>
          <a:xfrm>
            <a:off x="6486168" y="7037070"/>
            <a:ext cx="7144464"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FD0D8"/>
                </a:solidFill>
                <a:latin typeface="Instrument Sans Medium" pitchFamily="34" charset="0"/>
                <a:ea typeface="Instrument Sans Medium" pitchFamily="34" charset="-122"/>
                <a:cs typeface="Instrument Sans Medium" pitchFamily="34" charset="-120"/>
              </a:rPr>
              <a:t>Original:</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`[0, 1, 2, 3, 4]`, </a:t>
            </a:r>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Result:</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`[0, 99, 100, 3, 4]`.</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70759" y="635675"/>
            <a:ext cx="3992404" cy="456605"/>
          </a:xfrm>
          <a:prstGeom prst="rect">
            <a:avLst/>
          </a:prstGeom>
          <a:noFill/>
          <a:ln/>
        </p:spPr>
        <p:txBody>
          <a:bodyPr wrap="none" lIns="0" tIns="0" rIns="0" bIns="0" rtlCol="0" anchor="t"/>
          <a:lstStyle/>
          <a:p>
            <a:pPr algn="l" indent="0" marL="0">
              <a:lnSpc>
                <a:spcPts val="3550"/>
              </a:lnSpc>
              <a:buNone/>
            </a:pPr>
            <a:r>
              <a:rPr lang="en-US" sz="2850" dirty="0">
                <a:solidFill>
                  <a:srgbClr val="CBCCCE"/>
                </a:solidFill>
                <a:latin typeface="Instrument Sans Semi Bold" pitchFamily="34" charset="0"/>
                <a:ea typeface="Instrument Sans Semi Bold" pitchFamily="34" charset="-122"/>
                <a:cs typeface="Instrument Sans Semi Bold" pitchFamily="34" charset="-120"/>
              </a:rPr>
              <a:t>List Operations: Search</a:t>
            </a:r>
            <a:endParaRPr lang="en-US" sz="2850" dirty="0"/>
          </a:p>
        </p:txBody>
      </p:sp>
      <p:sp>
        <p:nvSpPr>
          <p:cNvPr id="4" name="Text 1"/>
          <p:cNvSpPr/>
          <p:nvPr/>
        </p:nvSpPr>
        <p:spPr>
          <a:xfrm>
            <a:off x="6070759" y="1311354"/>
            <a:ext cx="7975283" cy="467439"/>
          </a:xfrm>
          <a:prstGeom prst="rect">
            <a:avLst/>
          </a:prstGeom>
          <a:noFill/>
          <a:ln/>
        </p:spPr>
        <p:txBody>
          <a:bodyPr wrap="square" lIns="0" tIns="0" rIns="0" bIns="0" rtlCol="0" anchor="t"/>
          <a:lstStyle/>
          <a:p>
            <a:pPr algn="l" indent="0" marL="0">
              <a:lnSpc>
                <a:spcPts val="180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Finding elements within a Python list is a common operation. Python offers several convenient ways to search for values and ascertain their presence or position.</a:t>
            </a:r>
            <a:endParaRPr lang="en-US" sz="1150" dirty="0"/>
          </a:p>
        </p:txBody>
      </p:sp>
      <p:pic>
        <p:nvPicPr>
          <p:cNvPr id="5" name="Image 1" descr="preencoded.png">    </p:cNvPr>
          <p:cNvPicPr>
            <a:picLocks noChangeAspect="1"/>
          </p:cNvPicPr>
          <p:nvPr/>
        </p:nvPicPr>
        <p:blipFill>
          <a:blip r:embed="rId2"/>
          <a:stretch>
            <a:fillRect/>
          </a:stretch>
        </p:blipFill>
        <p:spPr>
          <a:xfrm>
            <a:off x="6070759" y="1943100"/>
            <a:ext cx="365165" cy="365165"/>
          </a:xfrm>
          <a:prstGeom prst="rect">
            <a:avLst/>
          </a:prstGeom>
        </p:spPr>
      </p:pic>
      <p:sp>
        <p:nvSpPr>
          <p:cNvPr id="6" name="Text 2"/>
          <p:cNvSpPr/>
          <p:nvPr/>
        </p:nvSpPr>
        <p:spPr>
          <a:xfrm>
            <a:off x="6070759" y="2490788"/>
            <a:ext cx="1826300" cy="228243"/>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Instrument Sans Semi Bold" pitchFamily="34" charset="0"/>
                <a:ea typeface="Instrument Sans Semi Bold" pitchFamily="34" charset="-122"/>
                <a:cs typeface="Instrument Sans Semi Bold" pitchFamily="34" charset="-120"/>
              </a:rPr>
              <a:t>`value in list`</a:t>
            </a:r>
            <a:endParaRPr lang="en-US" sz="1400" dirty="0"/>
          </a:p>
        </p:txBody>
      </p:sp>
      <p:sp>
        <p:nvSpPr>
          <p:cNvPr id="7" name="Text 3"/>
          <p:cNvSpPr/>
          <p:nvPr/>
        </p:nvSpPr>
        <p:spPr>
          <a:xfrm>
            <a:off x="6070759" y="2806660"/>
            <a:ext cx="3896320" cy="467439"/>
          </a:xfrm>
          <a:prstGeom prst="rect">
            <a:avLst/>
          </a:prstGeom>
          <a:noFill/>
          <a:ln/>
        </p:spPr>
        <p:txBody>
          <a:bodyPr wrap="square" lIns="0" tIns="0" rIns="0" bIns="0" rtlCol="0" anchor="t"/>
          <a:lstStyle/>
          <a:p>
            <a:pPr algn="l" indent="0" marL="0">
              <a:lnSpc>
                <a:spcPts val="180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This is a straightforward way to check if a `value` exists anywhere in the list. It returns a boolean `True` or `False`.</a:t>
            </a:r>
            <a:endParaRPr lang="en-US" sz="1150" dirty="0"/>
          </a:p>
        </p:txBody>
      </p:sp>
      <p:sp>
        <p:nvSpPr>
          <p:cNvPr id="8" name="Text 4"/>
          <p:cNvSpPr/>
          <p:nvPr/>
        </p:nvSpPr>
        <p:spPr>
          <a:xfrm>
            <a:off x="6070759" y="3361730"/>
            <a:ext cx="3896320" cy="233720"/>
          </a:xfrm>
          <a:prstGeom prst="rect">
            <a:avLst/>
          </a:prstGeom>
          <a:noFill/>
          <a:ln/>
        </p:spPr>
        <p:txBody>
          <a:bodyPr wrap="none" lIns="0" tIns="0" rIns="0" bIns="0" rtlCol="0" anchor="t"/>
          <a:lstStyle/>
          <a:p>
            <a:pPr algn="l" marL="342900" indent="-342900">
              <a:lnSpc>
                <a:spcPts val="1800"/>
              </a:lnSpc>
              <a:buSzPct val="100000"/>
              <a:buChar char="•"/>
            </a:pPr>
            <a:r>
              <a:rPr lang="en-US" sz="1150" dirty="0">
                <a:solidFill>
                  <a:srgbClr val="CFD0D8"/>
                </a:solidFill>
                <a:latin typeface="Instrument Sans Medium" pitchFamily="34" charset="0"/>
                <a:ea typeface="Instrument Sans Medium" pitchFamily="34" charset="-122"/>
                <a:cs typeface="Instrument Sans Medium" pitchFamily="34" charset="-120"/>
              </a:rPr>
              <a:t>`"apple" in fruits` returns `True`.</a:t>
            </a:r>
            <a:endParaRPr lang="en-US" sz="1150" dirty="0"/>
          </a:p>
        </p:txBody>
      </p:sp>
      <p:sp>
        <p:nvSpPr>
          <p:cNvPr id="9" name="Text 5"/>
          <p:cNvSpPr/>
          <p:nvPr/>
        </p:nvSpPr>
        <p:spPr>
          <a:xfrm>
            <a:off x="6070759" y="3646527"/>
            <a:ext cx="3896320" cy="233720"/>
          </a:xfrm>
          <a:prstGeom prst="rect">
            <a:avLst/>
          </a:prstGeom>
          <a:noFill/>
          <a:ln/>
        </p:spPr>
        <p:txBody>
          <a:bodyPr wrap="none" lIns="0" tIns="0" rIns="0" bIns="0" rtlCol="0" anchor="t"/>
          <a:lstStyle/>
          <a:p>
            <a:pPr algn="l" marL="342900" indent="-342900">
              <a:lnSpc>
                <a:spcPts val="1800"/>
              </a:lnSpc>
              <a:buSzPct val="100000"/>
              <a:buChar char="•"/>
            </a:pPr>
            <a:r>
              <a:rPr lang="en-US" sz="1150" dirty="0">
                <a:solidFill>
                  <a:srgbClr val="CFD0D8"/>
                </a:solidFill>
                <a:latin typeface="Instrument Sans Medium" pitchFamily="34" charset="0"/>
                <a:ea typeface="Instrument Sans Medium" pitchFamily="34" charset="-122"/>
                <a:cs typeface="Instrument Sans Medium" pitchFamily="34" charset="-120"/>
              </a:rPr>
              <a:t>`"grape" in fruits` returns `False`.</a:t>
            </a:r>
            <a:endParaRPr lang="en-US" sz="1150" dirty="0"/>
          </a:p>
        </p:txBody>
      </p:sp>
      <p:pic>
        <p:nvPicPr>
          <p:cNvPr id="10" name="Image 2" descr="preencoded.png">    </p:cNvPr>
          <p:cNvPicPr>
            <a:picLocks noChangeAspect="1"/>
          </p:cNvPicPr>
          <p:nvPr/>
        </p:nvPicPr>
        <p:blipFill>
          <a:blip r:embed="rId3"/>
          <a:stretch>
            <a:fillRect/>
          </a:stretch>
        </p:blipFill>
        <p:spPr>
          <a:xfrm>
            <a:off x="10149602" y="1943100"/>
            <a:ext cx="365165" cy="365165"/>
          </a:xfrm>
          <a:prstGeom prst="rect">
            <a:avLst/>
          </a:prstGeom>
        </p:spPr>
      </p:pic>
      <p:sp>
        <p:nvSpPr>
          <p:cNvPr id="11" name="Text 6"/>
          <p:cNvSpPr/>
          <p:nvPr/>
        </p:nvSpPr>
        <p:spPr>
          <a:xfrm>
            <a:off x="10149602" y="2490788"/>
            <a:ext cx="1826300" cy="228243"/>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Instrument Sans Semi Bold" pitchFamily="34" charset="0"/>
                <a:ea typeface="Instrument Sans Semi Bold" pitchFamily="34" charset="-122"/>
                <a:cs typeface="Instrument Sans Semi Bold" pitchFamily="34" charset="-120"/>
              </a:rPr>
              <a:t>`list.index(value)`</a:t>
            </a:r>
            <a:endParaRPr lang="en-US" sz="1400" dirty="0"/>
          </a:p>
        </p:txBody>
      </p:sp>
      <p:sp>
        <p:nvSpPr>
          <p:cNvPr id="12" name="Text 7"/>
          <p:cNvSpPr/>
          <p:nvPr/>
        </p:nvSpPr>
        <p:spPr>
          <a:xfrm>
            <a:off x="10149602" y="2806660"/>
            <a:ext cx="3896439" cy="701159"/>
          </a:xfrm>
          <a:prstGeom prst="rect">
            <a:avLst/>
          </a:prstGeom>
          <a:noFill/>
          <a:ln/>
        </p:spPr>
        <p:txBody>
          <a:bodyPr wrap="square" lIns="0" tIns="0" rIns="0" bIns="0" rtlCol="0" anchor="t"/>
          <a:lstStyle/>
          <a:p>
            <a:pPr algn="l" indent="0" marL="0">
              <a:lnSpc>
                <a:spcPts val="180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This method returns the index of the first occurrence of a specified `value`. If the `value` is not found in the list, it will raise a `ValueError`.</a:t>
            </a:r>
            <a:endParaRPr lang="en-US" sz="1150" dirty="0"/>
          </a:p>
        </p:txBody>
      </p:sp>
      <p:sp>
        <p:nvSpPr>
          <p:cNvPr id="13" name="Text 8"/>
          <p:cNvSpPr/>
          <p:nvPr/>
        </p:nvSpPr>
        <p:spPr>
          <a:xfrm>
            <a:off x="10149602" y="3595449"/>
            <a:ext cx="3896439" cy="233720"/>
          </a:xfrm>
          <a:prstGeom prst="rect">
            <a:avLst/>
          </a:prstGeom>
          <a:noFill/>
          <a:ln/>
        </p:spPr>
        <p:txBody>
          <a:bodyPr wrap="none" lIns="0" tIns="0" rIns="0" bIns="0" rtlCol="0" anchor="t"/>
          <a:lstStyle/>
          <a:p>
            <a:pPr algn="l" marL="342900" indent="-342900">
              <a:lnSpc>
                <a:spcPts val="1800"/>
              </a:lnSpc>
              <a:buSzPct val="100000"/>
              <a:buChar char="•"/>
            </a:pPr>
            <a:r>
              <a:rPr lang="en-US" sz="1150" dirty="0">
                <a:solidFill>
                  <a:srgbClr val="CFD0D8"/>
                </a:solidFill>
                <a:latin typeface="Instrument Sans Medium" pitchFamily="34" charset="0"/>
                <a:ea typeface="Instrument Sans Medium" pitchFamily="34" charset="-122"/>
                <a:cs typeface="Instrument Sans Medium" pitchFamily="34" charset="-120"/>
              </a:rPr>
              <a:t>`fruits.index("cherry")` returns `2`.</a:t>
            </a:r>
            <a:endParaRPr lang="en-US" sz="1150" dirty="0"/>
          </a:p>
        </p:txBody>
      </p:sp>
      <p:pic>
        <p:nvPicPr>
          <p:cNvPr id="14" name="Image 3" descr="preencoded.png">    </p:cNvPr>
          <p:cNvPicPr>
            <a:picLocks noChangeAspect="1"/>
          </p:cNvPicPr>
          <p:nvPr/>
        </p:nvPicPr>
        <p:blipFill>
          <a:blip r:embed="rId4"/>
          <a:stretch>
            <a:fillRect/>
          </a:stretch>
        </p:blipFill>
        <p:spPr>
          <a:xfrm>
            <a:off x="6070759" y="4245412"/>
            <a:ext cx="365165" cy="365165"/>
          </a:xfrm>
          <a:prstGeom prst="rect">
            <a:avLst/>
          </a:prstGeom>
        </p:spPr>
      </p:pic>
      <p:sp>
        <p:nvSpPr>
          <p:cNvPr id="15" name="Text 9"/>
          <p:cNvSpPr/>
          <p:nvPr/>
        </p:nvSpPr>
        <p:spPr>
          <a:xfrm>
            <a:off x="6070759" y="4793099"/>
            <a:ext cx="1826300" cy="228243"/>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Instrument Sans Semi Bold" pitchFamily="34" charset="0"/>
                <a:ea typeface="Instrument Sans Semi Bold" pitchFamily="34" charset="-122"/>
                <a:cs typeface="Instrument Sans Semi Bold" pitchFamily="34" charset="-120"/>
              </a:rPr>
              <a:t>`list.count(value)`</a:t>
            </a:r>
            <a:endParaRPr lang="en-US" sz="1400" dirty="0"/>
          </a:p>
        </p:txBody>
      </p:sp>
      <p:sp>
        <p:nvSpPr>
          <p:cNvPr id="16" name="Text 10"/>
          <p:cNvSpPr/>
          <p:nvPr/>
        </p:nvSpPr>
        <p:spPr>
          <a:xfrm>
            <a:off x="6070759" y="5108972"/>
            <a:ext cx="3896320" cy="701159"/>
          </a:xfrm>
          <a:prstGeom prst="rect">
            <a:avLst/>
          </a:prstGeom>
          <a:noFill/>
          <a:ln/>
        </p:spPr>
        <p:txBody>
          <a:bodyPr wrap="square" lIns="0" tIns="0" rIns="0" bIns="0" rtlCol="0" anchor="t"/>
          <a:lstStyle/>
          <a:p>
            <a:pPr algn="l" indent="0" marL="0">
              <a:lnSpc>
                <a:spcPts val="180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This method returns the number of times a specific `value` appears in the list. It's useful for counting occurrences without iterating manually.</a:t>
            </a:r>
            <a:endParaRPr lang="en-US" sz="1150" dirty="0"/>
          </a:p>
        </p:txBody>
      </p:sp>
      <p:sp>
        <p:nvSpPr>
          <p:cNvPr id="17" name="Text 11"/>
          <p:cNvSpPr/>
          <p:nvPr/>
        </p:nvSpPr>
        <p:spPr>
          <a:xfrm>
            <a:off x="6070759" y="5897761"/>
            <a:ext cx="3896320" cy="233720"/>
          </a:xfrm>
          <a:prstGeom prst="rect">
            <a:avLst/>
          </a:prstGeom>
          <a:noFill/>
          <a:ln/>
        </p:spPr>
        <p:txBody>
          <a:bodyPr wrap="none" lIns="0" tIns="0" rIns="0" bIns="0" rtlCol="0" anchor="t"/>
          <a:lstStyle/>
          <a:p>
            <a:pPr algn="l" marL="342900" indent="-342900">
              <a:lnSpc>
                <a:spcPts val="1800"/>
              </a:lnSpc>
              <a:buSzPct val="100000"/>
              <a:buChar char="•"/>
            </a:pPr>
            <a:r>
              <a:rPr lang="en-US" sz="1150" dirty="0">
                <a:solidFill>
                  <a:srgbClr val="CFD0D8"/>
                </a:solidFill>
                <a:latin typeface="Instrument Sans Medium" pitchFamily="34" charset="0"/>
                <a:ea typeface="Instrument Sans Medium" pitchFamily="34" charset="-122"/>
                <a:cs typeface="Instrument Sans Medium" pitchFamily="34" charset="-120"/>
              </a:rPr>
              <a:t>`[1, 2, 2, 3].count(2)` returns `2`.</a:t>
            </a:r>
            <a:endParaRPr lang="en-US" sz="1150" dirty="0"/>
          </a:p>
        </p:txBody>
      </p:sp>
      <p:sp>
        <p:nvSpPr>
          <p:cNvPr id="18" name="Text 12"/>
          <p:cNvSpPr/>
          <p:nvPr/>
        </p:nvSpPr>
        <p:spPr>
          <a:xfrm>
            <a:off x="6289834" y="6514862"/>
            <a:ext cx="1826300" cy="228243"/>
          </a:xfrm>
          <a:prstGeom prst="rect">
            <a:avLst/>
          </a:prstGeom>
          <a:noFill/>
          <a:ln/>
        </p:spPr>
        <p:txBody>
          <a:bodyPr wrap="none" lIns="0" tIns="0" rIns="0" bIns="0" rtlCol="0" anchor="t"/>
          <a:lstStyle/>
          <a:p>
            <a:pPr algn="l" indent="0" marL="0">
              <a:lnSpc>
                <a:spcPts val="1750"/>
              </a:lnSpc>
              <a:buNone/>
            </a:pPr>
            <a:r>
              <a:rPr lang="en-US" sz="1400" dirty="0">
                <a:solidFill>
                  <a:srgbClr val="CBCCCE"/>
                </a:solidFill>
                <a:latin typeface="Instrument Sans Semi Bold" pitchFamily="34" charset="0"/>
                <a:ea typeface="Instrument Sans Semi Bold" pitchFamily="34" charset="-122"/>
                <a:cs typeface="Instrument Sans Semi Bold" pitchFamily="34" charset="-120"/>
              </a:rPr>
              <a:t>DSA Relevance:</a:t>
            </a:r>
            <a:endParaRPr lang="en-US" sz="1400" dirty="0"/>
          </a:p>
        </p:txBody>
      </p:sp>
      <p:sp>
        <p:nvSpPr>
          <p:cNvPr id="19" name="Text 13"/>
          <p:cNvSpPr/>
          <p:nvPr/>
        </p:nvSpPr>
        <p:spPr>
          <a:xfrm>
            <a:off x="6289834" y="6962180"/>
            <a:ext cx="7756208" cy="467439"/>
          </a:xfrm>
          <a:prstGeom prst="rect">
            <a:avLst/>
          </a:prstGeom>
          <a:noFill/>
          <a:ln/>
        </p:spPr>
        <p:txBody>
          <a:bodyPr wrap="square" lIns="0" tIns="0" rIns="0" bIns="0" rtlCol="0" anchor="t"/>
          <a:lstStyle/>
          <a:p>
            <a:pPr algn="l" indent="0" marL="0">
              <a:lnSpc>
                <a:spcPts val="180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These search operations form the basis of many Data Structures and Algorithms problems. `value in list` performs a basic linear search, and `index()` is useful when you need to know the exact position of an element you've found.</a:t>
            </a:r>
            <a:endParaRPr lang="en-US" sz="1150" dirty="0"/>
          </a:p>
        </p:txBody>
      </p:sp>
      <p:sp>
        <p:nvSpPr>
          <p:cNvPr id="20" name="Shape 14"/>
          <p:cNvSpPr/>
          <p:nvPr/>
        </p:nvSpPr>
        <p:spPr>
          <a:xfrm>
            <a:off x="6070759" y="6295787"/>
            <a:ext cx="15240" cy="1298138"/>
          </a:xfrm>
          <a:prstGeom prst="rect">
            <a:avLst/>
          </a:prstGeom>
          <a:solidFill>
            <a:srgbClr val="D5D5D8"/>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1382" y="522089"/>
            <a:ext cx="6392942" cy="454223"/>
          </a:xfrm>
          <a:prstGeom prst="rect">
            <a:avLst/>
          </a:prstGeom>
          <a:noFill/>
          <a:ln/>
        </p:spPr>
        <p:txBody>
          <a:bodyPr wrap="none" lIns="0" tIns="0" rIns="0" bIns="0" rtlCol="0" anchor="t"/>
          <a:lstStyle/>
          <a:p>
            <a:pPr algn="l" indent="0" marL="0">
              <a:lnSpc>
                <a:spcPts val="3550"/>
              </a:lnSpc>
              <a:buNone/>
            </a:pPr>
            <a:r>
              <a:rPr lang="en-US" sz="2850" dirty="0">
                <a:solidFill>
                  <a:srgbClr val="CBCCCE"/>
                </a:solidFill>
                <a:latin typeface="Instrument Sans Semi Bold" pitchFamily="34" charset="0"/>
                <a:ea typeface="Instrument Sans Semi Bold" pitchFamily="34" charset="-122"/>
                <a:cs typeface="Instrument Sans Semi Bold" pitchFamily="34" charset="-120"/>
              </a:rPr>
              <a:t>Lists as Foundation for DSA Problems</a:t>
            </a:r>
            <a:endParaRPr lang="en-US" sz="2850" dirty="0"/>
          </a:p>
        </p:txBody>
      </p:sp>
      <p:sp>
        <p:nvSpPr>
          <p:cNvPr id="4" name="Text 1"/>
          <p:cNvSpPr/>
          <p:nvPr/>
        </p:nvSpPr>
        <p:spPr>
          <a:xfrm>
            <a:off x="581382" y="1194316"/>
            <a:ext cx="7981236" cy="465058"/>
          </a:xfrm>
          <a:prstGeom prst="rect">
            <a:avLst/>
          </a:prstGeom>
          <a:noFill/>
          <a:ln/>
        </p:spPr>
        <p:txBody>
          <a:bodyPr wrap="square" lIns="0" tIns="0" rIns="0" bIns="0" rtlCol="0" anchor="t"/>
          <a:lstStyle/>
          <a:p>
            <a:pPr algn="l" indent="0" marL="0">
              <a:lnSpc>
                <a:spcPts val="180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Python lists are more than just simple collections; they serve as fundamental building blocks for implementing various Data Structures and solving Algorithms problems.</a:t>
            </a:r>
            <a:endParaRPr lang="en-US" sz="1100" dirty="0"/>
          </a:p>
        </p:txBody>
      </p:sp>
      <p:sp>
        <p:nvSpPr>
          <p:cNvPr id="5" name="Shape 2"/>
          <p:cNvSpPr/>
          <p:nvPr/>
        </p:nvSpPr>
        <p:spPr>
          <a:xfrm>
            <a:off x="581382" y="1822847"/>
            <a:ext cx="145256" cy="1389459"/>
          </a:xfrm>
          <a:prstGeom prst="roundRect">
            <a:avLst>
              <a:gd name="adj" fmla="val 42034"/>
            </a:avLst>
          </a:prstGeom>
          <a:solidFill>
            <a:srgbClr val="3D3D42"/>
          </a:solidFill>
          <a:ln w="7620">
            <a:solidFill>
              <a:srgbClr val="56565B"/>
            </a:solidFill>
            <a:prstDash val="solid"/>
          </a:ln>
        </p:spPr>
      </p:sp>
      <p:sp>
        <p:nvSpPr>
          <p:cNvPr id="6" name="Text 3"/>
          <p:cNvSpPr/>
          <p:nvPr/>
        </p:nvSpPr>
        <p:spPr>
          <a:xfrm>
            <a:off x="871895" y="1968103"/>
            <a:ext cx="1817132" cy="227052"/>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Instrument Sans Semi Bold" pitchFamily="34" charset="0"/>
                <a:ea typeface="Instrument Sans Semi Bold" pitchFamily="34" charset="-122"/>
                <a:cs typeface="Instrument Sans Semi Bold" pitchFamily="34" charset="-120"/>
              </a:rPr>
              <a:t>Stacks (LIFO)</a:t>
            </a:r>
            <a:endParaRPr lang="en-US" sz="1400" dirty="0"/>
          </a:p>
        </p:txBody>
      </p:sp>
      <p:sp>
        <p:nvSpPr>
          <p:cNvPr id="7" name="Text 4"/>
          <p:cNvSpPr/>
          <p:nvPr/>
        </p:nvSpPr>
        <p:spPr>
          <a:xfrm>
            <a:off x="871895" y="2282309"/>
            <a:ext cx="7690723" cy="465058"/>
          </a:xfrm>
          <a:prstGeom prst="rect">
            <a:avLst/>
          </a:prstGeom>
          <a:noFill/>
          <a:ln/>
        </p:spPr>
        <p:txBody>
          <a:bodyPr wrap="square" lIns="0" tIns="0" rIns="0" bIns="0" rtlCol="0" anchor="t"/>
          <a:lstStyle/>
          <a:p>
            <a:pPr algn="l" indent="0" marL="0">
              <a:lnSpc>
                <a:spcPts val="180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Lists can easily simulate a Last-In, First-Out (LIFO) stack. Use `append()` for "pushing" elements onto the stack and `pop()` (without an index) for "popping" elements off.</a:t>
            </a:r>
            <a:endParaRPr lang="en-US" sz="1100" dirty="0"/>
          </a:p>
        </p:txBody>
      </p:sp>
      <p:sp>
        <p:nvSpPr>
          <p:cNvPr id="8" name="Text 5"/>
          <p:cNvSpPr/>
          <p:nvPr/>
        </p:nvSpPr>
        <p:spPr>
          <a:xfrm>
            <a:off x="871895" y="2834521"/>
            <a:ext cx="7690723" cy="232529"/>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CFD0D8"/>
                </a:solidFill>
                <a:latin typeface="Instrument Sans Medium" pitchFamily="34" charset="0"/>
                <a:ea typeface="Instrument Sans Medium" pitchFamily="34" charset="-122"/>
                <a:cs typeface="Instrument Sans Medium" pitchFamily="34" charset="-120"/>
              </a:rPr>
              <a:t>Example:</a:t>
            </a:r>
            <a:pPr algn="l" indent="0" marL="0">
              <a:lnSpc>
                <a:spcPts val="180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 Backtracking in mazes, managing function call stacks.</a:t>
            </a:r>
            <a:endParaRPr lang="en-US" sz="1100" dirty="0"/>
          </a:p>
        </p:txBody>
      </p:sp>
      <p:sp>
        <p:nvSpPr>
          <p:cNvPr id="9" name="Shape 6"/>
          <p:cNvSpPr/>
          <p:nvPr/>
        </p:nvSpPr>
        <p:spPr>
          <a:xfrm>
            <a:off x="799386" y="3321248"/>
            <a:ext cx="145256" cy="1389459"/>
          </a:xfrm>
          <a:prstGeom prst="roundRect">
            <a:avLst>
              <a:gd name="adj" fmla="val 42034"/>
            </a:avLst>
          </a:prstGeom>
          <a:solidFill>
            <a:srgbClr val="3D3D42"/>
          </a:solidFill>
          <a:ln w="7620">
            <a:solidFill>
              <a:srgbClr val="56565B"/>
            </a:solidFill>
            <a:prstDash val="solid"/>
          </a:ln>
        </p:spPr>
      </p:sp>
      <p:sp>
        <p:nvSpPr>
          <p:cNvPr id="10" name="Text 7"/>
          <p:cNvSpPr/>
          <p:nvPr/>
        </p:nvSpPr>
        <p:spPr>
          <a:xfrm>
            <a:off x="1089898" y="3466505"/>
            <a:ext cx="1817132" cy="227052"/>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Instrument Sans Semi Bold" pitchFamily="34" charset="0"/>
                <a:ea typeface="Instrument Sans Semi Bold" pitchFamily="34" charset="-122"/>
                <a:cs typeface="Instrument Sans Semi Bold" pitchFamily="34" charset="-120"/>
              </a:rPr>
              <a:t>Queues (FIFO)</a:t>
            </a:r>
            <a:endParaRPr lang="en-US" sz="1400" dirty="0"/>
          </a:p>
        </p:txBody>
      </p:sp>
      <p:sp>
        <p:nvSpPr>
          <p:cNvPr id="11" name="Text 8"/>
          <p:cNvSpPr/>
          <p:nvPr/>
        </p:nvSpPr>
        <p:spPr>
          <a:xfrm>
            <a:off x="1089898" y="3780711"/>
            <a:ext cx="7472720" cy="465058"/>
          </a:xfrm>
          <a:prstGeom prst="rect">
            <a:avLst/>
          </a:prstGeom>
          <a:noFill/>
          <a:ln/>
        </p:spPr>
        <p:txBody>
          <a:bodyPr wrap="square" lIns="0" tIns="0" rIns="0" bIns="0" rtlCol="0" anchor="t"/>
          <a:lstStyle/>
          <a:p>
            <a:pPr algn="l" indent="0" marL="0">
              <a:lnSpc>
                <a:spcPts val="180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To implement a First-In, First-Out (FIFO) queue, use `append()` for "enqueueing" items and `pop(0)` for "dequeueing" from the front. For better performance with large queues, consider `collections.deque`.</a:t>
            </a:r>
            <a:endParaRPr lang="en-US" sz="1100" dirty="0"/>
          </a:p>
        </p:txBody>
      </p:sp>
      <p:sp>
        <p:nvSpPr>
          <p:cNvPr id="12" name="Text 9"/>
          <p:cNvSpPr/>
          <p:nvPr/>
        </p:nvSpPr>
        <p:spPr>
          <a:xfrm>
            <a:off x="1089898" y="4332923"/>
            <a:ext cx="7472720" cy="232529"/>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CFD0D8"/>
                </a:solidFill>
                <a:latin typeface="Instrument Sans Medium" pitchFamily="34" charset="0"/>
                <a:ea typeface="Instrument Sans Medium" pitchFamily="34" charset="-122"/>
                <a:cs typeface="Instrument Sans Medium" pitchFamily="34" charset="-120"/>
              </a:rPr>
              <a:t>Example:</a:t>
            </a:r>
            <a:pPr algn="l" indent="0" marL="0">
              <a:lnSpc>
                <a:spcPts val="180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 Breadth-First Search (BFS), task scheduling.</a:t>
            </a:r>
            <a:endParaRPr lang="en-US" sz="1100" dirty="0"/>
          </a:p>
        </p:txBody>
      </p:sp>
      <p:sp>
        <p:nvSpPr>
          <p:cNvPr id="13" name="Shape 10"/>
          <p:cNvSpPr/>
          <p:nvPr/>
        </p:nvSpPr>
        <p:spPr>
          <a:xfrm>
            <a:off x="1017389" y="4819650"/>
            <a:ext cx="145256" cy="1389459"/>
          </a:xfrm>
          <a:prstGeom prst="roundRect">
            <a:avLst>
              <a:gd name="adj" fmla="val 42034"/>
            </a:avLst>
          </a:prstGeom>
          <a:solidFill>
            <a:srgbClr val="3D3D42"/>
          </a:solidFill>
          <a:ln w="7620">
            <a:solidFill>
              <a:srgbClr val="56565B"/>
            </a:solidFill>
            <a:prstDash val="solid"/>
          </a:ln>
        </p:spPr>
      </p:sp>
      <p:sp>
        <p:nvSpPr>
          <p:cNvPr id="14" name="Text 11"/>
          <p:cNvSpPr/>
          <p:nvPr/>
        </p:nvSpPr>
        <p:spPr>
          <a:xfrm>
            <a:off x="1307902" y="4964906"/>
            <a:ext cx="1817132" cy="227052"/>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Instrument Sans Semi Bold" pitchFamily="34" charset="0"/>
                <a:ea typeface="Instrument Sans Semi Bold" pitchFamily="34" charset="-122"/>
                <a:cs typeface="Instrument Sans Semi Bold" pitchFamily="34" charset="-120"/>
              </a:rPr>
              <a:t>Adjacency Lists</a:t>
            </a:r>
            <a:endParaRPr lang="en-US" sz="1400" dirty="0"/>
          </a:p>
        </p:txBody>
      </p:sp>
      <p:sp>
        <p:nvSpPr>
          <p:cNvPr id="15" name="Text 12"/>
          <p:cNvSpPr/>
          <p:nvPr/>
        </p:nvSpPr>
        <p:spPr>
          <a:xfrm>
            <a:off x="1307902" y="5279112"/>
            <a:ext cx="7254716" cy="465058"/>
          </a:xfrm>
          <a:prstGeom prst="rect">
            <a:avLst/>
          </a:prstGeom>
          <a:noFill/>
          <a:ln/>
        </p:spPr>
        <p:txBody>
          <a:bodyPr wrap="square" lIns="0" tIns="0" rIns="0" bIns="0" rtlCol="0" anchor="t"/>
          <a:lstStyle/>
          <a:p>
            <a:pPr algn="l" indent="0" marL="0">
              <a:lnSpc>
                <a:spcPts val="180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Lists are perfect for representing graphs. An adjacency list uses a list where each index corresponds to a node, and the value at that index is another list of nodes connected to it.</a:t>
            </a:r>
            <a:endParaRPr lang="en-US" sz="1100" dirty="0"/>
          </a:p>
        </p:txBody>
      </p:sp>
      <p:sp>
        <p:nvSpPr>
          <p:cNvPr id="16" name="Text 13"/>
          <p:cNvSpPr/>
          <p:nvPr/>
        </p:nvSpPr>
        <p:spPr>
          <a:xfrm>
            <a:off x="1307902" y="5831324"/>
            <a:ext cx="7254716" cy="232529"/>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CFD0D8"/>
                </a:solidFill>
                <a:latin typeface="Instrument Sans Medium" pitchFamily="34" charset="0"/>
                <a:ea typeface="Instrument Sans Medium" pitchFamily="34" charset="-122"/>
                <a:cs typeface="Instrument Sans Medium" pitchFamily="34" charset="-120"/>
              </a:rPr>
              <a:t>Example:</a:t>
            </a:r>
            <a:pPr algn="l" indent="0" marL="0">
              <a:lnSpc>
                <a:spcPts val="180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 `graph = [[1, 2], [0, 3], [0, 3], [1, 2]]` means node 0 connects to 1 and 2.</a:t>
            </a:r>
            <a:endParaRPr lang="en-US" sz="1100" dirty="0"/>
          </a:p>
        </p:txBody>
      </p:sp>
      <p:sp>
        <p:nvSpPr>
          <p:cNvPr id="17" name="Shape 14"/>
          <p:cNvSpPr/>
          <p:nvPr/>
        </p:nvSpPr>
        <p:spPr>
          <a:xfrm>
            <a:off x="1235512" y="6318052"/>
            <a:ext cx="145256" cy="1389459"/>
          </a:xfrm>
          <a:prstGeom prst="roundRect">
            <a:avLst>
              <a:gd name="adj" fmla="val 42034"/>
            </a:avLst>
          </a:prstGeom>
          <a:solidFill>
            <a:srgbClr val="3D3D42"/>
          </a:solidFill>
          <a:ln w="7620">
            <a:solidFill>
              <a:srgbClr val="56565B"/>
            </a:solidFill>
            <a:prstDash val="solid"/>
          </a:ln>
        </p:spPr>
      </p:sp>
      <p:sp>
        <p:nvSpPr>
          <p:cNvPr id="18" name="Text 15"/>
          <p:cNvSpPr/>
          <p:nvPr/>
        </p:nvSpPr>
        <p:spPr>
          <a:xfrm>
            <a:off x="1526024" y="6463308"/>
            <a:ext cx="1817132" cy="227052"/>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Instrument Sans Semi Bold" pitchFamily="34" charset="0"/>
                <a:ea typeface="Instrument Sans Semi Bold" pitchFamily="34" charset="-122"/>
                <a:cs typeface="Instrument Sans Semi Bold" pitchFamily="34" charset="-120"/>
              </a:rPr>
              <a:t>Dynamic Arrays</a:t>
            </a:r>
            <a:endParaRPr lang="en-US" sz="1400" dirty="0"/>
          </a:p>
        </p:txBody>
      </p:sp>
      <p:sp>
        <p:nvSpPr>
          <p:cNvPr id="19" name="Text 16"/>
          <p:cNvSpPr/>
          <p:nvPr/>
        </p:nvSpPr>
        <p:spPr>
          <a:xfrm>
            <a:off x="1526024" y="6777514"/>
            <a:ext cx="7036594" cy="465058"/>
          </a:xfrm>
          <a:prstGeom prst="rect">
            <a:avLst/>
          </a:prstGeom>
          <a:noFill/>
          <a:ln/>
        </p:spPr>
        <p:txBody>
          <a:bodyPr wrap="square" lIns="0" tIns="0" rIns="0" bIns="0" rtlCol="0" anchor="t"/>
          <a:lstStyle/>
          <a:p>
            <a:pPr algn="l" indent="0" marL="0">
              <a:lnSpc>
                <a:spcPts val="180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Python lists inherently provide dynamic array functionality. They automatically handle resizing when elements are added or removed, abstracting away complex memory management.</a:t>
            </a:r>
            <a:endParaRPr lang="en-US" sz="1100" dirty="0"/>
          </a:p>
        </p:txBody>
      </p:sp>
      <p:sp>
        <p:nvSpPr>
          <p:cNvPr id="20" name="Text 17"/>
          <p:cNvSpPr/>
          <p:nvPr/>
        </p:nvSpPr>
        <p:spPr>
          <a:xfrm>
            <a:off x="1526024" y="7329726"/>
            <a:ext cx="7036594" cy="232529"/>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CFD0D8"/>
                </a:solidFill>
                <a:latin typeface="Instrument Sans Medium" pitchFamily="34" charset="0"/>
                <a:ea typeface="Instrument Sans Medium" pitchFamily="34" charset="-122"/>
                <a:cs typeface="Instrument Sans Medium" pitchFamily="34" charset="-120"/>
              </a:rPr>
              <a:t>Benefit:</a:t>
            </a:r>
            <a:pPr algn="l" indent="0" marL="0">
              <a:lnSpc>
                <a:spcPts val="180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 Simplifies array-like operations without manual memory allocation or resizing.</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2025-07-01T05:09:21Z</dcterms:created>
  <dcterms:modified xsi:type="dcterms:W3CDTF">2025-07-01T05:09:21Z</dcterms:modified>
</cp:coreProperties>
</file>